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1"/>
  </p:notesMasterIdLst>
  <p:sldIdLst>
    <p:sldId id="256" r:id="rId2"/>
    <p:sldId id="291" r:id="rId3"/>
    <p:sldId id="292" r:id="rId4"/>
    <p:sldId id="293" r:id="rId5"/>
    <p:sldId id="257" r:id="rId6"/>
    <p:sldId id="306" r:id="rId7"/>
    <p:sldId id="323" r:id="rId8"/>
    <p:sldId id="259" r:id="rId9"/>
    <p:sldId id="260" r:id="rId10"/>
    <p:sldId id="309" r:id="rId11"/>
    <p:sldId id="332" r:id="rId12"/>
    <p:sldId id="341" r:id="rId13"/>
    <p:sldId id="262" r:id="rId14"/>
    <p:sldId id="263" r:id="rId15"/>
    <p:sldId id="307" r:id="rId16"/>
    <p:sldId id="265" r:id="rId17"/>
    <p:sldId id="297" r:id="rId18"/>
    <p:sldId id="298" r:id="rId19"/>
    <p:sldId id="299" r:id="rId20"/>
    <p:sldId id="266" r:id="rId21"/>
    <p:sldId id="267" r:id="rId22"/>
    <p:sldId id="294" r:id="rId23"/>
    <p:sldId id="295" r:id="rId24"/>
    <p:sldId id="268" r:id="rId25"/>
    <p:sldId id="269" r:id="rId26"/>
    <p:sldId id="300" r:id="rId27"/>
    <p:sldId id="301" r:id="rId28"/>
    <p:sldId id="302" r:id="rId29"/>
    <p:sldId id="270" r:id="rId30"/>
    <p:sldId id="279" r:id="rId31"/>
    <p:sldId id="280" r:id="rId32"/>
    <p:sldId id="284" r:id="rId33"/>
    <p:sldId id="285" r:id="rId34"/>
    <p:sldId id="286" r:id="rId35"/>
    <p:sldId id="287" r:id="rId36"/>
    <p:sldId id="339" r:id="rId37"/>
    <p:sldId id="288" r:id="rId38"/>
    <p:sldId id="289" r:id="rId39"/>
    <p:sldId id="290" r:id="rId40"/>
    <p:sldId id="337" r:id="rId41"/>
    <p:sldId id="336" r:id="rId42"/>
    <p:sldId id="326" r:id="rId43"/>
    <p:sldId id="308" r:id="rId44"/>
    <p:sldId id="342" r:id="rId45"/>
    <p:sldId id="324" r:id="rId46"/>
    <p:sldId id="331" r:id="rId47"/>
    <p:sldId id="278" r:id="rId48"/>
    <p:sldId id="361" r:id="rId49"/>
    <p:sldId id="319" r:id="rId50"/>
    <p:sldId id="360" r:id="rId51"/>
    <p:sldId id="320" r:id="rId52"/>
    <p:sldId id="334" r:id="rId53"/>
    <p:sldId id="272" r:id="rId54"/>
    <p:sldId id="274" r:id="rId55"/>
    <p:sldId id="275" r:id="rId56"/>
    <p:sldId id="276" r:id="rId57"/>
    <p:sldId id="277" r:id="rId58"/>
    <p:sldId id="345" r:id="rId59"/>
    <p:sldId id="303" r:id="rId60"/>
    <p:sldId id="344" r:id="rId61"/>
    <p:sldId id="327" r:id="rId62"/>
    <p:sldId id="340" r:id="rId63"/>
    <p:sldId id="311" r:id="rId64"/>
    <p:sldId id="316" r:id="rId65"/>
    <p:sldId id="305" r:id="rId66"/>
    <p:sldId id="328" r:id="rId67"/>
    <p:sldId id="315" r:id="rId68"/>
    <p:sldId id="325" r:id="rId69"/>
    <p:sldId id="321" r:id="rId70"/>
    <p:sldId id="304" r:id="rId71"/>
    <p:sldId id="348" r:id="rId72"/>
    <p:sldId id="352" r:id="rId73"/>
    <p:sldId id="346" r:id="rId74"/>
    <p:sldId id="347" r:id="rId75"/>
    <p:sldId id="310" r:id="rId76"/>
    <p:sldId id="338" r:id="rId77"/>
    <p:sldId id="362" r:id="rId78"/>
    <p:sldId id="355" r:id="rId79"/>
    <p:sldId id="363" r:id="rId80"/>
    <p:sldId id="364" r:id="rId81"/>
    <p:sldId id="365" r:id="rId82"/>
    <p:sldId id="366" r:id="rId83"/>
    <p:sldId id="367" r:id="rId84"/>
    <p:sldId id="368" r:id="rId85"/>
    <p:sldId id="369" r:id="rId86"/>
    <p:sldId id="370" r:id="rId87"/>
    <p:sldId id="371" r:id="rId88"/>
    <p:sldId id="372" r:id="rId89"/>
    <p:sldId id="373" r:id="rId90"/>
    <p:sldId id="374" r:id="rId91"/>
    <p:sldId id="375" r:id="rId92"/>
    <p:sldId id="376" r:id="rId93"/>
    <p:sldId id="377" r:id="rId94"/>
    <p:sldId id="378" r:id="rId95"/>
    <p:sldId id="379" r:id="rId96"/>
    <p:sldId id="380" r:id="rId97"/>
    <p:sldId id="381" r:id="rId98"/>
    <p:sldId id="382" r:id="rId99"/>
    <p:sldId id="383" r:id="rId100"/>
    <p:sldId id="384" r:id="rId101"/>
    <p:sldId id="385" r:id="rId102"/>
    <p:sldId id="386" r:id="rId103"/>
    <p:sldId id="387" r:id="rId104"/>
    <p:sldId id="388" r:id="rId105"/>
    <p:sldId id="389" r:id="rId106"/>
    <p:sldId id="390" r:id="rId107"/>
    <p:sldId id="391" r:id="rId108"/>
    <p:sldId id="392" r:id="rId109"/>
    <p:sldId id="393" r:id="rId110"/>
    <p:sldId id="394" r:id="rId111"/>
    <p:sldId id="395" r:id="rId112"/>
    <p:sldId id="396" r:id="rId113"/>
    <p:sldId id="397" r:id="rId114"/>
    <p:sldId id="398" r:id="rId115"/>
    <p:sldId id="399" r:id="rId116"/>
    <p:sldId id="400" r:id="rId117"/>
    <p:sldId id="401" r:id="rId118"/>
    <p:sldId id="402" r:id="rId119"/>
    <p:sldId id="403" r:id="rId120"/>
    <p:sldId id="404" r:id="rId121"/>
    <p:sldId id="405" r:id="rId122"/>
    <p:sldId id="406" r:id="rId123"/>
    <p:sldId id="407" r:id="rId124"/>
    <p:sldId id="408" r:id="rId125"/>
    <p:sldId id="409" r:id="rId126"/>
    <p:sldId id="410" r:id="rId127"/>
    <p:sldId id="411" r:id="rId128"/>
    <p:sldId id="412" r:id="rId129"/>
    <p:sldId id="413" r:id="rId130"/>
    <p:sldId id="414" r:id="rId131"/>
    <p:sldId id="415" r:id="rId132"/>
    <p:sldId id="416" r:id="rId133"/>
    <p:sldId id="417" r:id="rId134"/>
    <p:sldId id="418" r:id="rId135"/>
    <p:sldId id="419" r:id="rId136"/>
    <p:sldId id="420" r:id="rId137"/>
    <p:sldId id="421" r:id="rId138"/>
    <p:sldId id="422" r:id="rId139"/>
    <p:sldId id="423" r:id="rId140"/>
    <p:sldId id="424" r:id="rId141"/>
    <p:sldId id="425" r:id="rId142"/>
    <p:sldId id="426" r:id="rId143"/>
    <p:sldId id="427" r:id="rId144"/>
    <p:sldId id="428" r:id="rId145"/>
    <p:sldId id="429" r:id="rId146"/>
    <p:sldId id="430" r:id="rId147"/>
    <p:sldId id="431" r:id="rId148"/>
    <p:sldId id="432" r:id="rId149"/>
    <p:sldId id="433" r:id="rId150"/>
    <p:sldId id="434" r:id="rId151"/>
    <p:sldId id="435" r:id="rId152"/>
    <p:sldId id="436" r:id="rId153"/>
    <p:sldId id="437" r:id="rId154"/>
    <p:sldId id="438" r:id="rId155"/>
    <p:sldId id="439" r:id="rId156"/>
    <p:sldId id="440" r:id="rId157"/>
    <p:sldId id="441" r:id="rId158"/>
    <p:sldId id="442" r:id="rId159"/>
    <p:sldId id="443" r:id="rId160"/>
    <p:sldId id="444" r:id="rId161"/>
    <p:sldId id="445" r:id="rId162"/>
    <p:sldId id="446" r:id="rId163"/>
    <p:sldId id="447" r:id="rId164"/>
    <p:sldId id="448" r:id="rId165"/>
    <p:sldId id="449" r:id="rId166"/>
    <p:sldId id="450" r:id="rId167"/>
    <p:sldId id="451" r:id="rId168"/>
    <p:sldId id="452" r:id="rId169"/>
    <p:sldId id="453" r:id="rId170"/>
    <p:sldId id="455" r:id="rId171"/>
    <p:sldId id="456" r:id="rId172"/>
    <p:sldId id="457" r:id="rId173"/>
    <p:sldId id="458" r:id="rId174"/>
    <p:sldId id="459" r:id="rId175"/>
    <p:sldId id="460" r:id="rId176"/>
    <p:sldId id="461" r:id="rId177"/>
    <p:sldId id="462" r:id="rId178"/>
    <p:sldId id="463" r:id="rId179"/>
    <p:sldId id="464" r:id="rId180"/>
    <p:sldId id="465" r:id="rId181"/>
    <p:sldId id="466" r:id="rId182"/>
    <p:sldId id="467" r:id="rId183"/>
    <p:sldId id="468" r:id="rId184"/>
    <p:sldId id="469" r:id="rId185"/>
    <p:sldId id="470" r:id="rId186"/>
    <p:sldId id="471" r:id="rId187"/>
    <p:sldId id="472" r:id="rId188"/>
    <p:sldId id="473" r:id="rId189"/>
    <p:sldId id="474" r:id="rId190"/>
    <p:sldId id="475" r:id="rId191"/>
    <p:sldId id="476" r:id="rId192"/>
    <p:sldId id="477" r:id="rId193"/>
    <p:sldId id="480" r:id="rId194"/>
    <p:sldId id="481" r:id="rId195"/>
    <p:sldId id="482" r:id="rId196"/>
    <p:sldId id="483" r:id="rId197"/>
    <p:sldId id="484" r:id="rId198"/>
    <p:sldId id="485" r:id="rId199"/>
    <p:sldId id="486" r:id="rId200"/>
    <p:sldId id="487" r:id="rId201"/>
    <p:sldId id="488" r:id="rId202"/>
    <p:sldId id="489" r:id="rId203"/>
    <p:sldId id="490" r:id="rId204"/>
    <p:sldId id="491" r:id="rId205"/>
    <p:sldId id="492" r:id="rId206"/>
    <p:sldId id="493" r:id="rId207"/>
    <p:sldId id="494" r:id="rId208"/>
    <p:sldId id="495" r:id="rId209"/>
    <p:sldId id="496" r:id="rId210"/>
    <p:sldId id="497" r:id="rId211"/>
    <p:sldId id="498" r:id="rId212"/>
    <p:sldId id="499" r:id="rId213"/>
    <p:sldId id="500" r:id="rId214"/>
    <p:sldId id="501" r:id="rId215"/>
    <p:sldId id="502" r:id="rId216"/>
    <p:sldId id="503" r:id="rId217"/>
    <p:sldId id="504" r:id="rId218"/>
    <p:sldId id="505" r:id="rId219"/>
    <p:sldId id="506" r:id="rId220"/>
    <p:sldId id="507" r:id="rId221"/>
    <p:sldId id="508" r:id="rId222"/>
    <p:sldId id="509" r:id="rId223"/>
    <p:sldId id="510" r:id="rId224"/>
    <p:sldId id="511" r:id="rId225"/>
    <p:sldId id="512" r:id="rId226"/>
    <p:sldId id="513" r:id="rId227"/>
    <p:sldId id="514" r:id="rId228"/>
    <p:sldId id="515" r:id="rId229"/>
    <p:sldId id="516" r:id="rId2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4624" autoAdjust="0"/>
  </p:normalViewPr>
  <p:slideViewPr>
    <p:cSldViewPr>
      <p:cViewPr varScale="1">
        <p:scale>
          <a:sx n="78" d="100"/>
          <a:sy n="78" d="100"/>
        </p:scale>
        <p:origin x="-1062" y="-84"/>
      </p:cViewPr>
      <p:guideLst>
        <p:guide orient="horz" pos="2160"/>
        <p:guide pos="2880"/>
      </p:guideLst>
    </p:cSldViewPr>
  </p:slideViewPr>
  <p:outlineViewPr>
    <p:cViewPr>
      <p:scale>
        <a:sx n="33" d="100"/>
        <a:sy n="33" d="100"/>
      </p:scale>
      <p:origin x="0" y="39792"/>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0CCE91-8743-4773-AD4C-420C7DBA47CF}" type="datetimeFigureOut">
              <a:rPr lang="en-US" smtClean="0"/>
              <a:pPr/>
              <a:t>10/28/2020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205B89-8006-4F31-A92E-8175555BAF0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228D0-7CE0-4D4B-8BA5-595C6501573C}" type="slidenum">
              <a:rPr lang="ar-SA"/>
              <a:pPr/>
              <a:t>98</a:t>
            </a:fld>
            <a:endParaRPr lang="en-US"/>
          </a:p>
        </p:txBody>
      </p:sp>
      <p:sp>
        <p:nvSpPr>
          <p:cNvPr id="7464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64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70772E-B69E-427E-AD25-1CA64D52464B}" type="slidenum">
              <a:rPr lang="ar-SA"/>
              <a:pPr/>
              <a:t>108</a:t>
            </a:fld>
            <a:endParaRPr lang="en-US"/>
          </a:p>
        </p:txBody>
      </p:sp>
      <p:sp>
        <p:nvSpPr>
          <p:cNvPr id="991234" name="Rectangle 2"/>
          <p:cNvSpPr>
            <a:spLocks noGrp="1" noRot="1" noChangeAspect="1" noChangeArrowheads="1" noTextEdit="1"/>
          </p:cNvSpPr>
          <p:nvPr>
            <p:ph type="sldImg"/>
          </p:nvPr>
        </p:nvSpPr>
        <p:spPr>
          <a:ln/>
        </p:spPr>
      </p:sp>
      <p:sp>
        <p:nvSpPr>
          <p:cNvPr id="991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9C2EAB-351A-4C22-97CA-C528787D6EAC}" type="slidenum">
              <a:rPr lang="en-US" smtClean="0"/>
              <a:pPr/>
              <a:t>183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44429B11-D7EB-4967-99FC-C8734D29BD14}"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C205E-004B-4A05-A44E-133A0E6CBBC2}"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429B11-D7EB-4967-99FC-C8734D29BD14}"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C205E-004B-4A05-A44E-133A0E6CBBC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429B11-D7EB-4967-99FC-C8734D29BD14}" type="datetimeFigureOut">
              <a:rPr lang="en-US" smtClean="0"/>
              <a:pPr/>
              <a:t>10/28/2020</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D03C205E-004B-4A05-A44E-133A0E6CBBC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2688" y="4151313"/>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D50E58A-4ADF-4EAA-A929-D6E04124F4C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429B11-D7EB-4967-99FC-C8734D29BD14}"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C205E-004B-4A05-A44E-133A0E6CBBC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429B11-D7EB-4967-99FC-C8734D29BD14}"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C205E-004B-4A05-A44E-133A0E6CBBC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429B11-D7EB-4967-99FC-C8734D29BD14}"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C205E-004B-4A05-A44E-133A0E6CBBC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429B11-D7EB-4967-99FC-C8734D29BD14}" type="datetimeFigureOut">
              <a:rPr lang="en-US" smtClean="0"/>
              <a:pPr/>
              <a:t>10/28/2020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3C205E-004B-4A05-A44E-133A0E6CBBC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429B11-D7EB-4967-99FC-C8734D29BD14}" type="datetimeFigureOut">
              <a:rPr lang="en-US" smtClean="0"/>
              <a:pPr/>
              <a:t>10/28/2020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3C205E-004B-4A05-A44E-133A0E6CBBC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429B11-D7EB-4967-99FC-C8734D29BD14}" type="datetimeFigureOut">
              <a:rPr lang="en-US" smtClean="0"/>
              <a:pPr/>
              <a:t>10/28/2020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3C205E-004B-4A05-A44E-133A0E6CBBC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429B11-D7EB-4967-99FC-C8734D29BD14}"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C205E-004B-4A05-A44E-133A0E6CBBC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44429B11-D7EB-4967-99FC-C8734D29BD14}" type="datetimeFigureOut">
              <a:rPr lang="en-US" smtClean="0"/>
              <a:pPr/>
              <a:t>10/28/2020</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D03C205E-004B-4A05-A44E-133A0E6CBBC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44429B11-D7EB-4967-99FC-C8734D29BD14}" type="datetimeFigureOut">
              <a:rPr lang="en-US" smtClean="0"/>
              <a:pPr/>
              <a:t>10/28/2020</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03C205E-004B-4A05-A44E-133A0E6CBBC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audio" Target="file:///C:\Documents%20and%20Settings\default\My%20Documents\whats%20going%20on.wav" TargetMode="External"/></Relationships>
</file>

<file path=ppt/slides/_rels/slide1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clipart.com/en/close-up?o=810291&amp;memlevel=A&amp;a=c&amp;q=sick&amp;s=1&amp;e=30&amp;show=&amp;c=&amp;cid=&amp;findincat=&amp;g=&amp;cc=&amp;page=" TargetMode="External"/><Relationship Id="rId1" Type="http://schemas.openxmlformats.org/officeDocument/2006/relationships/slideLayout" Target="../slideLayouts/slideLayout1.xml"/><Relationship Id="rId4" Type="http://schemas.openxmlformats.org/officeDocument/2006/relationships/image" Target="http://static0.arttoday.com/thm/thm4/CL/clipto/regional/world/16x22834.thm.gif"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clipart.com/en/close-up?o=810407&amp;memlevel=A&amp;a=c&amp;q=counselor%20and%20patient%20talking&amp;s=31&amp;e=60&amp;show=&amp;c=&amp;cid=&amp;findincat=&amp;g=&amp;cc=&amp;page=2" TargetMode="External"/><Relationship Id="rId1" Type="http://schemas.openxmlformats.org/officeDocument/2006/relationships/slideLayout" Target="../slideLayouts/slideLayout2.xml"/><Relationship Id="rId4" Type="http://schemas.openxmlformats.org/officeDocument/2006/relationships/image" Target="http://static0.arttoday.com/thm/thm4/CL/clipto/scitech/health2/pe22900.thm.gif"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clipart.com/en/close-up?o=995722&amp;memlevel=A&amp;a=c&amp;q=smile&amp;s=1&amp;e=30&amp;show=&amp;c=&amp;cid=&amp;findincat=&amp;g=&amp;cc=&amp;page=" TargetMode="External"/><Relationship Id="rId1" Type="http://schemas.openxmlformats.org/officeDocument/2006/relationships/slideLayout" Target="../slideLayouts/slideLayout2.xml"/><Relationship Id="rId4" Type="http://schemas.openxmlformats.org/officeDocument/2006/relationships/image" Target="http://static0.arttoday.com/thm/thm6/CL/STGR030/creaticom3/3/z1869.thm.gi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65.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clipart.com/en/close-up?o=1292079&amp;memlevel=A&amp;a=c&amp;q=counselor%20and%20patient%20talking&amp;s=1&amp;e=30&amp;show=&amp;c=&amp;cid=&amp;findincat=&amp;g=&amp;cc=&amp;page=" TargetMode="External"/><Relationship Id="rId1" Type="http://schemas.openxmlformats.org/officeDocument/2006/relationships/slideLayout" Target="../slideLayouts/slideLayout1.xml"/><Relationship Id="rId4" Type="http://schemas.openxmlformats.org/officeDocument/2006/relationships/image" Target="http://static0.arttoday.com/thm/thm6/CL/focus_04/education_02/sesbsa450126.thm.gi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www.clipart.com/en/close-up?o=805624&amp;memlevel=A&amp;a=c&amp;q=no%20medication&amp;s=1&amp;e=30&amp;show=&amp;c=&amp;cid=&amp;findincat=&amp;g=&amp;cc=&amp;page=" TargetMode="External"/><Relationship Id="rId1" Type="http://schemas.openxmlformats.org/officeDocument/2006/relationships/slideLayout" Target="../slideLayouts/slideLayout12.xml"/><Relationship Id="rId4" Type="http://schemas.openxmlformats.org/officeDocument/2006/relationships/image" Target="http://static0.arttoday.com/thm/thm4/CL/clipto/clipto2-02/cartmen5/pe17858.thm.gif"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www.clipart.com/en/close-up?o=747867&amp;memlevel=C&amp;a=c&amp;q=2%20women&amp;s=181&amp;e=210&amp;show=&amp;c=&amp;cid=&amp;findincat=&amp;g=&amp;cc=&amp;page=7" TargetMode="External"/><Relationship Id="rId7" Type="http://schemas.openxmlformats.org/officeDocument/2006/relationships/image" Target="http://static0.arttoday.com/thm/thm4/CL/gc8/gcorp/mobsters/gngst087.thm.gif" TargetMode="External"/><Relationship Id="rId2" Type="http://schemas.openxmlformats.org/officeDocument/2006/relationships/image" Target="../media/image92.wmf"/><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hyperlink" Target="http://www.clipart.com/en/close-up?o=739939&amp;memlevel=C&amp;a=c&amp;q=men%20kissing%20another%20men&amp;s=1&amp;e=30&amp;show=&amp;c=&amp;cid=&amp;findincat=&amp;g=&amp;cc=&amp;page=" TargetMode="External"/><Relationship Id="rId4" Type="http://schemas.openxmlformats.org/officeDocument/2006/relationships/image" Target="../media/image93.png"/></Relationships>
</file>

<file path=ppt/slides/_rels/slide1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http://www.avert.org/graphics/femalecondom.jpg" TargetMode="External"/></Relationships>
</file>

<file path=ppt/slides/_rels/slide175.x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clipart.com/en/close-up?o=810355&amp;memlevel=A&amp;a=c&amp;q=needles&amp;s=1&amp;e=30&amp;show=&amp;c=&amp;cid=&amp;findincat=&amp;g=&amp;cc=&amp;page="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E:\UNIT%20VIII\CH%208\Plamodium%20life%20cycle.mp4"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DISEASE</a:t>
            </a:r>
            <a:endParaRPr lang="en-US" dirty="0"/>
          </a:p>
        </p:txBody>
      </p:sp>
      <p:sp>
        <p:nvSpPr>
          <p:cNvPr id="3" name="Subtitle 2"/>
          <p:cNvSpPr>
            <a:spLocks noGrp="1"/>
          </p:cNvSpPr>
          <p:nvPr>
            <p:ph type="subTitle" idx="1"/>
          </p:nvPr>
        </p:nvSpPr>
        <p:spPr/>
        <p:txBody>
          <a:bodyPr/>
          <a:lstStyle/>
          <a:p>
            <a:endParaRPr lang="en-US"/>
          </a:p>
        </p:txBody>
      </p:sp>
      <p:pic>
        <p:nvPicPr>
          <p:cNvPr id="24578" name="Picture 2"/>
          <p:cNvPicPr>
            <a:picLocks noChangeAspect="1" noChangeArrowheads="1"/>
          </p:cNvPicPr>
          <p:nvPr/>
        </p:nvPicPr>
        <p:blipFill>
          <a:blip r:embed="rId2"/>
          <a:srcRect/>
          <a:stretch>
            <a:fillRect/>
          </a:stretch>
        </p:blipFill>
        <p:spPr bwMode="auto">
          <a:xfrm>
            <a:off x="228600" y="152400"/>
            <a:ext cx="8686800"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81000" y="381000"/>
            <a:ext cx="84582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28600" y="152400"/>
            <a:ext cx="8610600"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52400" y="152400"/>
            <a:ext cx="86106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algn="ctr" eaLnBrk="1" hangingPunct="1">
              <a:defRPr/>
            </a:pPr>
            <a:r>
              <a:rPr lang="en-US" sz="3600" b="1" u="sng" dirty="0" smtClean="0">
                <a:solidFill>
                  <a:srgbClr val="FF0000"/>
                </a:solidFill>
                <a:latin typeface="Comic Sans MS" pitchFamily="66" charset="0"/>
              </a:rPr>
              <a:t>Antibodies or </a:t>
            </a:r>
            <a:r>
              <a:rPr lang="en-US" sz="3600" b="1" u="sng" dirty="0" err="1" smtClean="0">
                <a:solidFill>
                  <a:srgbClr val="FF0000"/>
                </a:solidFill>
                <a:latin typeface="Comic Sans MS" pitchFamily="66" charset="0"/>
              </a:rPr>
              <a:t>Immunoglobulins</a:t>
            </a:r>
            <a:endParaRPr lang="en-US" sz="3600" b="1" u="sng" dirty="0" smtClean="0">
              <a:solidFill>
                <a:srgbClr val="FF0000"/>
              </a:solidFill>
              <a:latin typeface="Comic Sans MS" pitchFamily="66" charset="0"/>
            </a:endParaRPr>
          </a:p>
        </p:txBody>
      </p:sp>
      <p:sp>
        <p:nvSpPr>
          <p:cNvPr id="16387" name="Rectangle 3"/>
          <p:cNvSpPr>
            <a:spLocks noGrp="1" noChangeArrowheads="1"/>
          </p:cNvSpPr>
          <p:nvPr>
            <p:ph idx="1"/>
          </p:nvPr>
        </p:nvSpPr>
        <p:spPr>
          <a:xfrm>
            <a:off x="0" y="1600200"/>
            <a:ext cx="9144000" cy="5105400"/>
          </a:xfrm>
        </p:spPr>
        <p:txBody>
          <a:bodyPr/>
          <a:lstStyle/>
          <a:p>
            <a:pPr eaLnBrk="1" hangingPunct="1">
              <a:buFont typeface="Wingdings" pitchFamily="2" charset="2"/>
              <a:buNone/>
              <a:defRPr/>
            </a:pPr>
            <a:r>
              <a:rPr lang="en-US" b="1" dirty="0" smtClean="0">
                <a:latin typeface="Comic Sans MS" pitchFamily="66" charset="0"/>
              </a:rPr>
              <a:t>	* Five classes of Antibodies:</a:t>
            </a:r>
          </a:p>
          <a:p>
            <a:pPr lvl="1" eaLnBrk="1" hangingPunct="1">
              <a:buClr>
                <a:srgbClr val="A50021"/>
              </a:buClr>
              <a:buFont typeface="Wingdings" pitchFamily="2" charset="2"/>
              <a:buChar char="§"/>
              <a:defRPr/>
            </a:pPr>
            <a:r>
              <a:rPr lang="en-US" dirty="0" err="1" smtClean="0">
                <a:latin typeface="Comic Sans MS" pitchFamily="66" charset="0"/>
              </a:rPr>
              <a:t>IgG</a:t>
            </a:r>
            <a:endParaRPr lang="en-US" dirty="0" smtClean="0">
              <a:latin typeface="Comic Sans MS" pitchFamily="66" charset="0"/>
            </a:endParaRPr>
          </a:p>
          <a:p>
            <a:pPr lvl="1" eaLnBrk="1" hangingPunct="1">
              <a:buClr>
                <a:srgbClr val="A50021"/>
              </a:buClr>
              <a:buFont typeface="Wingdings" pitchFamily="2" charset="2"/>
              <a:buChar char="§"/>
              <a:defRPr/>
            </a:pPr>
            <a:r>
              <a:rPr lang="en-US" dirty="0" err="1" smtClean="0">
                <a:latin typeface="Comic Sans MS" pitchFamily="66" charset="0"/>
              </a:rPr>
              <a:t>IgM</a:t>
            </a:r>
            <a:endParaRPr lang="en-US" dirty="0" smtClean="0">
              <a:latin typeface="Comic Sans MS" pitchFamily="66" charset="0"/>
            </a:endParaRPr>
          </a:p>
          <a:p>
            <a:pPr lvl="1" eaLnBrk="1" hangingPunct="1">
              <a:buClr>
                <a:srgbClr val="A50021"/>
              </a:buClr>
              <a:buFont typeface="Wingdings" pitchFamily="2" charset="2"/>
              <a:buChar char="§"/>
              <a:defRPr/>
            </a:pPr>
            <a:r>
              <a:rPr lang="en-US" dirty="0" err="1" smtClean="0">
                <a:latin typeface="Comic Sans MS" pitchFamily="66" charset="0"/>
              </a:rPr>
              <a:t>IgA</a:t>
            </a:r>
            <a:endParaRPr lang="en-US" dirty="0" smtClean="0">
              <a:latin typeface="Comic Sans MS" pitchFamily="66" charset="0"/>
            </a:endParaRPr>
          </a:p>
          <a:p>
            <a:pPr lvl="1" eaLnBrk="1" hangingPunct="1">
              <a:buClr>
                <a:srgbClr val="A50021"/>
              </a:buClr>
              <a:buFont typeface="Wingdings" pitchFamily="2" charset="2"/>
              <a:buChar char="§"/>
              <a:defRPr/>
            </a:pPr>
            <a:r>
              <a:rPr lang="en-US" dirty="0" err="1" smtClean="0">
                <a:latin typeface="Comic Sans MS" pitchFamily="66" charset="0"/>
              </a:rPr>
              <a:t>IgD</a:t>
            </a:r>
            <a:endParaRPr lang="en-US" dirty="0" smtClean="0">
              <a:latin typeface="Comic Sans MS" pitchFamily="66" charset="0"/>
            </a:endParaRPr>
          </a:p>
          <a:p>
            <a:pPr lvl="1" eaLnBrk="1" hangingPunct="1">
              <a:buClr>
                <a:srgbClr val="A50021"/>
              </a:buClr>
              <a:buFont typeface="Wingdings" pitchFamily="2" charset="2"/>
              <a:buChar char="§"/>
              <a:defRPr/>
            </a:pPr>
            <a:r>
              <a:rPr lang="en-US" dirty="0" err="1" smtClean="0">
                <a:latin typeface="Comic Sans MS" pitchFamily="66" charset="0"/>
              </a:rPr>
              <a:t>IgE</a:t>
            </a:r>
            <a:r>
              <a:rPr lang="en-US" sz="2000" dirty="0" smtClean="0"/>
              <a:t> </a:t>
            </a:r>
          </a:p>
        </p:txBody>
      </p:sp>
    </p:spTree>
    <p:extLst>
      <p:ext uri="{BB962C8B-B14F-4D97-AF65-F5344CB8AC3E}">
        <p14:creationId xmlns:p14="http://schemas.microsoft.com/office/powerpoint/2010/main" xmlns="" val="19540498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angle 5"/>
          <p:cNvSpPr>
            <a:spLocks noGrp="1" noChangeArrowheads="1"/>
          </p:cNvSpPr>
          <p:nvPr>
            <p:ph type="title"/>
          </p:nvPr>
        </p:nvSpPr>
        <p:spPr>
          <a:solidFill>
            <a:srgbClr val="FF0000"/>
          </a:solidFill>
        </p:spPr>
        <p:txBody>
          <a:bodyPr>
            <a:normAutofit/>
          </a:bodyPr>
          <a:lstStyle/>
          <a:p>
            <a:pPr algn="ctr" eaLnBrk="1" hangingPunct="1">
              <a:defRPr/>
            </a:pPr>
            <a:r>
              <a:rPr lang="en-US" sz="4000" dirty="0" err="1" smtClean="0">
                <a:solidFill>
                  <a:schemeClr val="tx1"/>
                </a:solidFill>
                <a:latin typeface="Comic Sans MS" pitchFamily="66" charset="0"/>
              </a:rPr>
              <a:t>Immunoglobulins</a:t>
            </a:r>
            <a:endParaRPr lang="en-US" sz="4000" dirty="0" smtClean="0">
              <a:solidFill>
                <a:schemeClr val="tx1"/>
              </a:solidFill>
              <a:latin typeface="Comic Sans MS" pitchFamily="66" charset="0"/>
            </a:endParaRPr>
          </a:p>
        </p:txBody>
      </p:sp>
      <p:pic>
        <p:nvPicPr>
          <p:cNvPr id="1026" name="Picture 2"/>
          <p:cNvPicPr>
            <a:picLocks noGrp="1" noChangeAspect="1" noChangeArrowheads="1"/>
          </p:cNvPicPr>
          <p:nvPr>
            <p:ph idx="1"/>
          </p:nvPr>
        </p:nvPicPr>
        <p:blipFill>
          <a:blip r:embed="rId2"/>
          <a:stretch>
            <a:fillRect/>
          </a:stretch>
        </p:blipFill>
        <p:spPr bwMode="auto">
          <a:xfrm>
            <a:off x="381000" y="1752600"/>
            <a:ext cx="8382000" cy="4800600"/>
          </a:xfrm>
          <a:prstGeom prst="rect">
            <a:avLst/>
          </a:prstGeom>
          <a:noFill/>
          <a:ln w="9525">
            <a:noFill/>
            <a:miter lim="800000"/>
            <a:headEnd/>
            <a:tailEnd/>
          </a:ln>
          <a:effectLst/>
        </p:spPr>
      </p:pic>
    </p:spTree>
    <p:extLst>
      <p:ext uri="{BB962C8B-B14F-4D97-AF65-F5344CB8AC3E}">
        <p14:creationId xmlns:p14="http://schemas.microsoft.com/office/powerpoint/2010/main" xmlns="" val="21790760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7620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229600" cy="762000"/>
          </a:xfrm>
          <a:noFill/>
        </p:spPr>
        <p:txBody>
          <a:bodyPr>
            <a:normAutofit fontScale="90000"/>
          </a:bodyPr>
          <a:lstStyle/>
          <a:p>
            <a:pPr algn="ctr" eaLnBrk="1" hangingPunct="1">
              <a:defRPr/>
            </a:pPr>
            <a:r>
              <a:rPr lang="en-US" b="1" u="sng" dirty="0" smtClean="0">
                <a:solidFill>
                  <a:srgbClr val="FF0000"/>
                </a:solidFill>
                <a:latin typeface="Comic Sans MS" pitchFamily="66" charset="0"/>
              </a:rPr>
              <a:t>Antibody Structure</a:t>
            </a:r>
          </a:p>
        </p:txBody>
      </p:sp>
      <p:sp>
        <p:nvSpPr>
          <p:cNvPr id="27651" name="Rectangle 3"/>
          <p:cNvSpPr>
            <a:spLocks noGrp="1" noChangeArrowheads="1"/>
          </p:cNvSpPr>
          <p:nvPr>
            <p:ph idx="1"/>
          </p:nvPr>
        </p:nvSpPr>
        <p:spPr>
          <a:xfrm>
            <a:off x="609600" y="1524000"/>
            <a:ext cx="8001000" cy="4800600"/>
          </a:xfrm>
          <a:extLst>
            <a:ext uri="{91240B29-F687-4F45-9708-019B960494DF}">
              <a14:hiddenLine xmlns:a14="http://schemas.microsoft.com/office/drawing/2010/main" xmlns="" w="9525">
                <a:solidFill>
                  <a:srgbClr val="D60093"/>
                </a:solidFill>
                <a:miter lim="800000"/>
                <a:headEnd/>
                <a:tailEnd/>
              </a14:hiddenLine>
            </a:ext>
          </a:extLst>
        </p:spPr>
        <p:txBody>
          <a:bodyPr>
            <a:normAutofit/>
          </a:bodyPr>
          <a:lstStyle/>
          <a:p>
            <a:pPr eaLnBrk="1" hangingPunct="1">
              <a:lnSpc>
                <a:spcPct val="80000"/>
              </a:lnSpc>
              <a:buFont typeface="Wingdings" pitchFamily="2" charset="2"/>
              <a:buNone/>
            </a:pPr>
            <a:r>
              <a:rPr lang="en-US" sz="2000" dirty="0" smtClean="0">
                <a:latin typeface="Arial" pitchFamily="34" charset="0"/>
                <a:cs typeface="Arial" pitchFamily="34" charset="0"/>
              </a:rPr>
              <a:t> </a:t>
            </a:r>
          </a:p>
          <a:p>
            <a:pPr eaLnBrk="1" hangingPunct="1">
              <a:lnSpc>
                <a:spcPct val="80000"/>
              </a:lnSpc>
              <a:buFont typeface="Wingdings" pitchFamily="2" charset="2"/>
              <a:buNone/>
            </a:pPr>
            <a:r>
              <a:rPr lang="en-US" sz="2000" dirty="0" err="1" smtClean="0">
                <a:latin typeface="Arial" pitchFamily="34" charset="0"/>
                <a:cs typeface="Arial" pitchFamily="34" charset="0"/>
              </a:rPr>
              <a:t>Immunoglobulins</a:t>
            </a:r>
            <a:r>
              <a:rPr lang="en-US" sz="2000" dirty="0" smtClean="0">
                <a:latin typeface="Arial" pitchFamily="34" charset="0"/>
                <a:cs typeface="Arial" pitchFamily="34" charset="0"/>
              </a:rPr>
              <a:t> are </a:t>
            </a:r>
            <a:r>
              <a:rPr lang="en-US" sz="2000" dirty="0" err="1" smtClean="0">
                <a:latin typeface="Arial" pitchFamily="34" charset="0"/>
                <a:cs typeface="Arial" pitchFamily="34" charset="0"/>
              </a:rPr>
              <a:t>glycoproteins</a:t>
            </a:r>
            <a:r>
              <a:rPr lang="en-US" sz="2000" dirty="0" smtClean="0">
                <a:latin typeface="Arial" pitchFamily="34" charset="0"/>
                <a:cs typeface="Arial" pitchFamily="34" charset="0"/>
              </a:rPr>
              <a:t> made up of: </a:t>
            </a:r>
          </a:p>
          <a:p>
            <a:pPr eaLnBrk="1" hangingPunct="1">
              <a:lnSpc>
                <a:spcPct val="80000"/>
              </a:lnSpc>
              <a:buFont typeface="Wingdings" pitchFamily="2" charset="2"/>
              <a:buNone/>
            </a:pPr>
            <a:r>
              <a:rPr lang="en-US" sz="2000" dirty="0" smtClean="0">
                <a:latin typeface="Arial" pitchFamily="34" charset="0"/>
                <a:cs typeface="Arial" pitchFamily="34" charset="0"/>
              </a:rPr>
              <a:t>     </a:t>
            </a:r>
          </a:p>
          <a:p>
            <a:pPr eaLnBrk="1" hangingPunct="1">
              <a:lnSpc>
                <a:spcPct val="80000"/>
              </a:lnSpc>
              <a:buFont typeface="Wingdings" pitchFamily="2" charset="2"/>
              <a:buNone/>
            </a:pPr>
            <a:r>
              <a:rPr lang="en-US" sz="2000" dirty="0" smtClean="0">
                <a:latin typeface="Arial" pitchFamily="34" charset="0"/>
                <a:cs typeface="Arial" pitchFamily="34" charset="0"/>
              </a:rPr>
              <a:t>   - Four polypeptide chains (</a:t>
            </a:r>
            <a:r>
              <a:rPr lang="en-US" sz="2000" dirty="0" err="1" smtClean="0">
                <a:latin typeface="Arial" pitchFamily="34" charset="0"/>
                <a:cs typeface="Arial" pitchFamily="34" charset="0"/>
              </a:rPr>
              <a:t>IgG</a:t>
            </a:r>
            <a:r>
              <a:rPr lang="en-US" sz="2000" dirty="0" smtClean="0">
                <a:latin typeface="Arial" pitchFamily="34" charset="0"/>
                <a:cs typeface="Arial" pitchFamily="34" charset="0"/>
              </a:rPr>
              <a:t>):                                  </a:t>
            </a:r>
          </a:p>
          <a:p>
            <a:pPr eaLnBrk="1" hangingPunct="1">
              <a:lnSpc>
                <a:spcPct val="80000"/>
              </a:lnSpc>
              <a:buFont typeface="Wingdings" pitchFamily="2" charset="2"/>
              <a:buNone/>
            </a:pPr>
            <a:r>
              <a:rPr lang="en-US" sz="2000" dirty="0" smtClean="0">
                <a:latin typeface="Arial" pitchFamily="34" charset="0"/>
                <a:cs typeface="Arial" pitchFamily="34" charset="0"/>
              </a:rPr>
              <a:t>        a) Two light (L) polypeptide chains              </a:t>
            </a:r>
          </a:p>
          <a:p>
            <a:pPr eaLnBrk="1" hangingPunct="1">
              <a:lnSpc>
                <a:spcPct val="80000"/>
              </a:lnSpc>
              <a:buFont typeface="Wingdings" pitchFamily="2" charset="2"/>
              <a:buNone/>
            </a:pPr>
            <a:r>
              <a:rPr lang="en-US" sz="2000" dirty="0" smtClean="0">
                <a:latin typeface="Arial" pitchFamily="34" charset="0"/>
                <a:cs typeface="Arial" pitchFamily="34" charset="0"/>
              </a:rPr>
              <a:t>        b) Two heavy (H) polypeptide chains                        </a:t>
            </a:r>
          </a:p>
          <a:p>
            <a:pPr eaLnBrk="1" hangingPunct="1">
              <a:lnSpc>
                <a:spcPct val="80000"/>
              </a:lnSpc>
              <a:buFont typeface="Wingdings" pitchFamily="2" charset="2"/>
              <a:buNone/>
            </a:pPr>
            <a:r>
              <a:rPr lang="en-US" sz="2000" dirty="0" smtClean="0">
                <a:latin typeface="Arial" pitchFamily="34" charset="0"/>
                <a:cs typeface="Arial" pitchFamily="34" charset="0"/>
              </a:rPr>
              <a:t>                                                                            </a:t>
            </a:r>
          </a:p>
          <a:p>
            <a:pPr eaLnBrk="1" hangingPunct="1">
              <a:lnSpc>
                <a:spcPct val="80000"/>
              </a:lnSpc>
              <a:buFont typeface="Wingdings" pitchFamily="2" charset="2"/>
              <a:buNone/>
            </a:pPr>
            <a:r>
              <a:rPr lang="en-US" sz="2000" dirty="0" smtClean="0">
                <a:latin typeface="Arial" pitchFamily="34" charset="0"/>
                <a:cs typeface="Arial" pitchFamily="34" charset="0"/>
              </a:rPr>
              <a:t>   - The four chains are linked by disulfide bonds</a:t>
            </a:r>
          </a:p>
          <a:p>
            <a:pPr eaLnBrk="1" hangingPunct="1">
              <a:lnSpc>
                <a:spcPct val="80000"/>
              </a:lnSpc>
              <a:buFont typeface="Wingdings" pitchFamily="2" charset="2"/>
              <a:buNone/>
            </a:pPr>
            <a:endParaRPr lang="en-US" sz="2000" dirty="0" smtClean="0">
              <a:latin typeface="Arial" pitchFamily="34" charset="0"/>
              <a:cs typeface="Arial" pitchFamily="34" charset="0"/>
            </a:endParaRPr>
          </a:p>
          <a:p>
            <a:pPr eaLnBrk="1" hangingPunct="1">
              <a:lnSpc>
                <a:spcPct val="80000"/>
              </a:lnSpc>
              <a:buFont typeface="Wingdings" pitchFamily="2" charset="2"/>
              <a:buNone/>
            </a:pPr>
            <a:r>
              <a:rPr lang="en-US" sz="2000" dirty="0" smtClean="0">
                <a:latin typeface="Arial" pitchFamily="34" charset="0"/>
                <a:cs typeface="Arial" pitchFamily="34" charset="0"/>
              </a:rPr>
              <a:t>   - Terminal portion of L-chain contains part of antigen binding site </a:t>
            </a:r>
          </a:p>
          <a:p>
            <a:pPr eaLnBrk="1" hangingPunct="1">
              <a:lnSpc>
                <a:spcPct val="80000"/>
              </a:lnSpc>
              <a:buFont typeface="Wingdings" pitchFamily="2" charset="2"/>
              <a:buNone/>
            </a:pPr>
            <a:endParaRPr lang="en-US" sz="2000" dirty="0" smtClean="0">
              <a:latin typeface="Arial" pitchFamily="34" charset="0"/>
              <a:cs typeface="Arial" pitchFamily="34" charset="0"/>
            </a:endParaRPr>
          </a:p>
          <a:p>
            <a:pPr eaLnBrk="1" hangingPunct="1">
              <a:lnSpc>
                <a:spcPct val="80000"/>
              </a:lnSpc>
              <a:buFont typeface="Wingdings" pitchFamily="2" charset="2"/>
              <a:buNone/>
            </a:pPr>
            <a:r>
              <a:rPr lang="en-US" sz="2000" dirty="0" smtClean="0">
                <a:latin typeface="Arial" pitchFamily="34" charset="0"/>
                <a:cs typeface="Arial" pitchFamily="34" charset="0"/>
              </a:rPr>
              <a:t>   - H-chains are distinct for each of the five </a:t>
            </a:r>
            <a:r>
              <a:rPr lang="en-US" sz="2000" dirty="0" err="1" smtClean="0">
                <a:latin typeface="Arial" pitchFamily="34" charset="0"/>
                <a:cs typeface="Arial" pitchFamily="34" charset="0"/>
              </a:rPr>
              <a:t>Immunoglobulins</a:t>
            </a:r>
            <a:endParaRPr lang="en-US" sz="2000" dirty="0" smtClean="0">
              <a:latin typeface="Arial" pitchFamily="34" charset="0"/>
              <a:cs typeface="Arial" pitchFamily="34" charset="0"/>
            </a:endParaRPr>
          </a:p>
          <a:p>
            <a:pPr eaLnBrk="1" hangingPunct="1">
              <a:lnSpc>
                <a:spcPct val="80000"/>
              </a:lnSpc>
              <a:buFont typeface="Wingdings" pitchFamily="2" charset="2"/>
              <a:buNone/>
            </a:pPr>
            <a:endParaRPr lang="en-US" sz="2000" dirty="0" smtClean="0">
              <a:latin typeface="Arial" pitchFamily="34" charset="0"/>
              <a:cs typeface="Arial" pitchFamily="34" charset="0"/>
            </a:endParaRPr>
          </a:p>
          <a:p>
            <a:pPr eaLnBrk="1" hangingPunct="1">
              <a:lnSpc>
                <a:spcPct val="80000"/>
              </a:lnSpc>
              <a:buFont typeface="Wingdings" pitchFamily="2" charset="2"/>
              <a:buNone/>
            </a:pPr>
            <a:r>
              <a:rPr lang="en-US" sz="2000" dirty="0" smtClean="0">
                <a:latin typeface="Arial" pitchFamily="34" charset="0"/>
                <a:cs typeface="Arial" pitchFamily="34" charset="0"/>
              </a:rPr>
              <a:t>   - Terminal portion of H-chain participate in antigen binding site</a:t>
            </a:r>
          </a:p>
          <a:p>
            <a:pPr eaLnBrk="1" hangingPunct="1">
              <a:lnSpc>
                <a:spcPct val="80000"/>
              </a:lnSpc>
              <a:buFont typeface="Wingdings" pitchFamily="2" charset="2"/>
              <a:buNone/>
            </a:pPr>
            <a:endParaRPr lang="en-US" sz="2000" dirty="0" smtClean="0">
              <a:latin typeface="Arial" pitchFamily="34" charset="0"/>
              <a:cs typeface="Arial" pitchFamily="34" charset="0"/>
            </a:endParaRPr>
          </a:p>
          <a:p>
            <a:pPr eaLnBrk="1" hangingPunct="1">
              <a:lnSpc>
                <a:spcPct val="80000"/>
              </a:lnSpc>
              <a:buFont typeface="Wingdings" pitchFamily="2" charset="2"/>
              <a:buNone/>
            </a:pPr>
            <a:r>
              <a:rPr lang="en-US" sz="2000" dirty="0" smtClean="0">
                <a:latin typeface="Arial" pitchFamily="34" charset="0"/>
                <a:cs typeface="Arial" pitchFamily="34" charset="0"/>
              </a:rPr>
              <a:t>   - The other (Carboxyl) terminal portion forms </a:t>
            </a:r>
            <a:r>
              <a:rPr lang="en-US" sz="2000" dirty="0" err="1" smtClean="0">
                <a:latin typeface="Arial" pitchFamily="34" charset="0"/>
                <a:cs typeface="Arial" pitchFamily="34" charset="0"/>
              </a:rPr>
              <a:t>Fc</a:t>
            </a:r>
            <a:r>
              <a:rPr lang="en-US" sz="2000" dirty="0" smtClean="0">
                <a:latin typeface="Arial" pitchFamily="34" charset="0"/>
                <a:cs typeface="Arial" pitchFamily="34" charset="0"/>
              </a:rPr>
              <a:t> fragment</a:t>
            </a:r>
          </a:p>
        </p:txBody>
      </p:sp>
      <p:sp>
        <p:nvSpPr>
          <p:cNvPr id="75780" name="Line 7"/>
          <p:cNvSpPr>
            <a:spLocks noChangeShapeType="1"/>
          </p:cNvSpPr>
          <p:nvPr/>
        </p:nvSpPr>
        <p:spPr bwMode="auto">
          <a:xfrm>
            <a:off x="7696200" y="2438400"/>
            <a:ext cx="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5781" name="Line 17"/>
          <p:cNvSpPr>
            <a:spLocks noChangeShapeType="1"/>
          </p:cNvSpPr>
          <p:nvPr/>
        </p:nvSpPr>
        <p:spPr bwMode="auto">
          <a:xfrm flipV="1">
            <a:off x="8382000" y="1600200"/>
            <a:ext cx="228600" cy="304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xmlns="" val="2933034318"/>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50800"/>
            <a:ext cx="7772400" cy="787400"/>
          </a:xfrm>
        </p:spPr>
        <p:txBody>
          <a:bodyPr lIns="92075" tIns="46038" rIns="92075" bIns="46038" anchor="b" anchorCtr="0"/>
          <a:lstStyle/>
          <a:p>
            <a:pPr algn="ctr" eaLnBrk="1" hangingPunct="1">
              <a:defRPr/>
            </a:pPr>
            <a:r>
              <a:rPr lang="en-US" sz="4000" b="1" dirty="0" smtClean="0">
                <a:solidFill>
                  <a:schemeClr val="accent2"/>
                </a:solidFill>
              </a:rPr>
              <a:t>ANTIBODY STRUCTURE</a:t>
            </a:r>
          </a:p>
        </p:txBody>
      </p:sp>
      <p:sp>
        <p:nvSpPr>
          <p:cNvPr id="28675" name="Rectangle 3"/>
          <p:cNvSpPr>
            <a:spLocks noChangeArrowheads="1"/>
          </p:cNvSpPr>
          <p:nvPr/>
        </p:nvSpPr>
        <p:spPr bwMode="auto">
          <a:xfrm>
            <a:off x="728663" y="1631950"/>
            <a:ext cx="7667625" cy="1200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just">
              <a:defRPr/>
            </a:pPr>
            <a:r>
              <a:rPr lang="en-US" sz="2400" b="1" dirty="0">
                <a:latin typeface="Times New Roman" pitchFamily="18" charset="0"/>
                <a:cs typeface="Arial" charset="0"/>
              </a:rPr>
              <a:t>An antibody molecule is composed of two identical </a:t>
            </a:r>
            <a:r>
              <a:rPr lang="en-US" sz="2400" b="1" dirty="0" err="1">
                <a:latin typeface="Times New Roman" pitchFamily="18" charset="0"/>
                <a:cs typeface="Arial" charset="0"/>
              </a:rPr>
              <a:t>Ig</a:t>
            </a:r>
            <a:r>
              <a:rPr lang="en-US" sz="2400" b="1" dirty="0">
                <a:latin typeface="Times New Roman" pitchFamily="18" charset="0"/>
                <a:cs typeface="Arial" charset="0"/>
              </a:rPr>
              <a:t> </a:t>
            </a:r>
            <a:r>
              <a:rPr lang="en-US" sz="2400" b="1" dirty="0">
                <a:solidFill>
                  <a:srgbClr val="009900"/>
                </a:solidFill>
                <a:latin typeface="Times New Roman" pitchFamily="18" charset="0"/>
                <a:cs typeface="Arial" charset="0"/>
              </a:rPr>
              <a:t>heavy chains</a:t>
            </a:r>
            <a:r>
              <a:rPr lang="en-US" sz="2400" b="1" dirty="0">
                <a:latin typeface="Times New Roman" pitchFamily="18" charset="0"/>
                <a:cs typeface="Arial" charset="0"/>
              </a:rPr>
              <a:t> (H) and two identical </a:t>
            </a:r>
            <a:r>
              <a:rPr lang="en-US" sz="2400" b="1" dirty="0">
                <a:solidFill>
                  <a:srgbClr val="FFFF00"/>
                </a:solidFill>
                <a:effectLst>
                  <a:outerShdw blurRad="38100" dist="38100" dir="2700000" algn="tl">
                    <a:srgbClr val="000000"/>
                  </a:outerShdw>
                </a:effectLst>
                <a:latin typeface="Times New Roman" pitchFamily="18" charset="0"/>
                <a:cs typeface="Arial" charset="0"/>
              </a:rPr>
              <a:t>light chains</a:t>
            </a:r>
            <a:r>
              <a:rPr lang="en-US" sz="2400" b="1" dirty="0">
                <a:latin typeface="Times New Roman" pitchFamily="18" charset="0"/>
                <a:cs typeface="Arial" charset="0"/>
              </a:rPr>
              <a:t> (L), each with a </a:t>
            </a:r>
            <a:r>
              <a:rPr lang="en-US" sz="2400" b="1" dirty="0">
                <a:solidFill>
                  <a:srgbClr val="FF0000"/>
                </a:solidFill>
                <a:latin typeface="Times New Roman" pitchFamily="18" charset="0"/>
                <a:cs typeface="Arial" charset="0"/>
              </a:rPr>
              <a:t>variable region</a:t>
            </a:r>
            <a:r>
              <a:rPr lang="en-US" sz="2400" b="1" dirty="0">
                <a:latin typeface="Times New Roman" pitchFamily="18" charset="0"/>
                <a:cs typeface="Arial" charset="0"/>
              </a:rPr>
              <a:t> (V) &amp; </a:t>
            </a:r>
            <a:r>
              <a:rPr lang="en-US" sz="2400" b="1" dirty="0">
                <a:solidFill>
                  <a:srgbClr val="3366CC"/>
                </a:solidFill>
                <a:latin typeface="Times New Roman" pitchFamily="18" charset="0"/>
                <a:cs typeface="Arial" charset="0"/>
              </a:rPr>
              <a:t>constant region</a:t>
            </a:r>
            <a:r>
              <a:rPr lang="en-US" sz="2400" b="1" dirty="0">
                <a:latin typeface="Times New Roman" pitchFamily="18" charset="0"/>
                <a:cs typeface="Arial" charset="0"/>
              </a:rPr>
              <a:t> (C). </a:t>
            </a:r>
          </a:p>
        </p:txBody>
      </p:sp>
      <p:pic>
        <p:nvPicPr>
          <p:cNvPr id="77828" name="Picture 5" descr="figure 1-1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021012"/>
            <a:ext cx="4267200" cy="353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6" descr="figure 1-1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0688" y="3044825"/>
            <a:ext cx="2500312" cy="358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8590979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304800"/>
            <a:ext cx="8229600" cy="762000"/>
          </a:xfrm>
        </p:spPr>
        <p:txBody>
          <a:bodyPr>
            <a:normAutofit/>
          </a:bodyPr>
          <a:lstStyle/>
          <a:p>
            <a:pPr eaLnBrk="1" hangingPunct="1">
              <a:defRPr/>
            </a:pPr>
            <a:r>
              <a:rPr lang="en-US" sz="3600" u="sng" dirty="0" smtClean="0">
                <a:solidFill>
                  <a:srgbClr val="FF0000"/>
                </a:solidFill>
              </a:rPr>
              <a:t>Variable (V) and Constant (C) Regions</a:t>
            </a:r>
          </a:p>
        </p:txBody>
      </p:sp>
      <p:sp>
        <p:nvSpPr>
          <p:cNvPr id="29699" name="Rectangle 3"/>
          <p:cNvSpPr>
            <a:spLocks noGrp="1" noChangeArrowheads="1"/>
          </p:cNvSpPr>
          <p:nvPr>
            <p:ph idx="1"/>
          </p:nvPr>
        </p:nvSpPr>
        <p:spPr>
          <a:xfrm>
            <a:off x="609600" y="1676400"/>
            <a:ext cx="8077200" cy="5029200"/>
          </a:xfrm>
        </p:spPr>
        <p:txBody>
          <a:bodyPr/>
          <a:lstStyle/>
          <a:p>
            <a:pPr eaLnBrk="1" hangingPunct="1">
              <a:lnSpc>
                <a:spcPct val="80000"/>
              </a:lnSpc>
              <a:buFont typeface="Wingdings" pitchFamily="2" charset="2"/>
              <a:buNone/>
            </a:pPr>
            <a:r>
              <a:rPr lang="en-US" sz="2400" dirty="0" smtClean="0"/>
              <a:t> </a:t>
            </a:r>
          </a:p>
          <a:p>
            <a:pPr eaLnBrk="1" hangingPunct="1">
              <a:lnSpc>
                <a:spcPct val="80000"/>
              </a:lnSpc>
              <a:buFont typeface="Wingdings" pitchFamily="2" charset="2"/>
              <a:buNone/>
            </a:pPr>
            <a:r>
              <a:rPr lang="en-US" sz="2400" dirty="0" smtClean="0"/>
              <a:t>- Each</a:t>
            </a:r>
            <a:r>
              <a:rPr lang="en-US" sz="2400" dirty="0" smtClean="0">
                <a:solidFill>
                  <a:srgbClr val="339933"/>
                </a:solidFill>
              </a:rPr>
              <a:t> </a:t>
            </a:r>
            <a:r>
              <a:rPr lang="en-US" sz="2800" b="1" dirty="0" smtClean="0">
                <a:solidFill>
                  <a:srgbClr val="FFFF00"/>
                </a:solidFill>
              </a:rPr>
              <a:t>H</a:t>
            </a:r>
            <a:r>
              <a:rPr lang="en-US" sz="2800" dirty="0" smtClean="0">
                <a:solidFill>
                  <a:srgbClr val="FFFF00"/>
                </a:solidFill>
              </a:rPr>
              <a:t>-chain</a:t>
            </a:r>
            <a:r>
              <a:rPr lang="en-US" sz="2800" dirty="0" smtClean="0"/>
              <a:t> </a:t>
            </a:r>
            <a:r>
              <a:rPr lang="en-US" sz="2400" dirty="0" smtClean="0"/>
              <a:t>and each</a:t>
            </a:r>
            <a:r>
              <a:rPr lang="en-US" sz="2800" dirty="0" smtClean="0"/>
              <a:t> </a:t>
            </a:r>
            <a:r>
              <a:rPr lang="en-US" sz="2800" b="1" dirty="0" smtClean="0">
                <a:solidFill>
                  <a:srgbClr val="00FFFF"/>
                </a:solidFill>
              </a:rPr>
              <a:t>L</a:t>
            </a:r>
            <a:r>
              <a:rPr lang="en-US" sz="2800" dirty="0" smtClean="0">
                <a:solidFill>
                  <a:srgbClr val="00FFFF"/>
                </a:solidFill>
              </a:rPr>
              <a:t>-chain</a:t>
            </a:r>
            <a:r>
              <a:rPr lang="en-US" sz="2800" dirty="0" smtClean="0"/>
              <a:t> </a:t>
            </a:r>
            <a:r>
              <a:rPr lang="en-US" sz="2400" dirty="0" smtClean="0"/>
              <a:t>has</a:t>
            </a:r>
            <a:r>
              <a:rPr lang="en-US" sz="2800" dirty="0" smtClean="0"/>
              <a:t>  </a:t>
            </a:r>
            <a:r>
              <a:rPr lang="en-US" sz="2800" b="1" dirty="0" smtClean="0">
                <a:solidFill>
                  <a:srgbClr val="FF6600"/>
                </a:solidFill>
              </a:rPr>
              <a:t>V-</a:t>
            </a:r>
            <a:r>
              <a:rPr lang="en-US" sz="2800" dirty="0" smtClean="0">
                <a:solidFill>
                  <a:srgbClr val="FF6600"/>
                </a:solidFill>
              </a:rPr>
              <a:t>region</a:t>
            </a:r>
            <a:r>
              <a:rPr lang="en-US" sz="2800" dirty="0" smtClean="0"/>
              <a:t> </a:t>
            </a:r>
            <a:r>
              <a:rPr lang="en-US" sz="2400" dirty="0" smtClean="0"/>
              <a:t>and</a:t>
            </a:r>
            <a:r>
              <a:rPr lang="en-US" sz="2800" dirty="0" smtClean="0"/>
              <a:t> </a:t>
            </a:r>
            <a:r>
              <a:rPr lang="en-US" sz="2800" b="1" dirty="0" smtClean="0">
                <a:solidFill>
                  <a:srgbClr val="009999"/>
                </a:solidFill>
              </a:rPr>
              <a:t>C-</a:t>
            </a:r>
            <a:r>
              <a:rPr lang="en-US" sz="2800" dirty="0" smtClean="0">
                <a:solidFill>
                  <a:srgbClr val="009999"/>
                </a:solidFill>
              </a:rPr>
              <a:t>region</a:t>
            </a:r>
          </a:p>
          <a:p>
            <a:pPr eaLnBrk="1" hangingPunct="1">
              <a:lnSpc>
                <a:spcPct val="80000"/>
              </a:lnSpc>
              <a:buFont typeface="Wingdings" pitchFamily="2" charset="2"/>
              <a:buNone/>
            </a:pPr>
            <a:r>
              <a:rPr lang="en-US" sz="2400" dirty="0" smtClean="0">
                <a:solidFill>
                  <a:srgbClr val="D60093"/>
                </a:solidFill>
              </a:rPr>
              <a:t>                                                                          </a:t>
            </a:r>
            <a:endParaRPr lang="en-US" sz="1800" dirty="0" smtClean="0">
              <a:solidFill>
                <a:srgbClr val="33CC33"/>
              </a:solidFill>
            </a:endParaRPr>
          </a:p>
          <a:p>
            <a:pPr eaLnBrk="1" hangingPunct="1">
              <a:lnSpc>
                <a:spcPct val="80000"/>
              </a:lnSpc>
              <a:buFont typeface="Wingdings" pitchFamily="2" charset="2"/>
              <a:buNone/>
            </a:pPr>
            <a:r>
              <a:rPr lang="en-US" sz="2400" dirty="0" smtClean="0"/>
              <a:t> - </a:t>
            </a:r>
            <a:r>
              <a:rPr lang="en-US" sz="2800" b="1" dirty="0" smtClean="0">
                <a:solidFill>
                  <a:srgbClr val="FF6600"/>
                </a:solidFill>
              </a:rPr>
              <a:t>V-</a:t>
            </a:r>
            <a:r>
              <a:rPr lang="en-US" sz="2800" dirty="0" smtClean="0">
                <a:solidFill>
                  <a:srgbClr val="FF6600"/>
                </a:solidFill>
              </a:rPr>
              <a:t>region</a:t>
            </a:r>
            <a:r>
              <a:rPr lang="en-US" sz="2400" dirty="0" smtClean="0"/>
              <a:t> lies in terminal portion of molecule</a:t>
            </a:r>
          </a:p>
          <a:p>
            <a:pPr eaLnBrk="1" hangingPunct="1">
              <a:lnSpc>
                <a:spcPct val="80000"/>
              </a:lnSpc>
              <a:buFont typeface="Wingdings" pitchFamily="2" charset="2"/>
              <a:buNone/>
            </a:pPr>
            <a:r>
              <a:rPr lang="en-US" sz="2400" dirty="0" smtClean="0"/>
              <a:t>                                                                              </a:t>
            </a:r>
            <a:r>
              <a:rPr lang="en-US" sz="1800" dirty="0" smtClean="0"/>
              <a:t>       </a:t>
            </a:r>
          </a:p>
          <a:p>
            <a:pPr eaLnBrk="1" hangingPunct="1">
              <a:lnSpc>
                <a:spcPct val="80000"/>
              </a:lnSpc>
              <a:buFont typeface="Wingdings" pitchFamily="2" charset="2"/>
              <a:buNone/>
            </a:pPr>
            <a:r>
              <a:rPr lang="en-US" sz="2400" dirty="0" smtClean="0"/>
              <a:t> - </a:t>
            </a:r>
            <a:r>
              <a:rPr lang="en-US" sz="2800" b="1" dirty="0" smtClean="0">
                <a:solidFill>
                  <a:srgbClr val="FF6600"/>
                </a:solidFill>
              </a:rPr>
              <a:t>V-</a:t>
            </a:r>
            <a:r>
              <a:rPr lang="en-US" sz="2800" dirty="0" smtClean="0">
                <a:solidFill>
                  <a:srgbClr val="FF6600"/>
                </a:solidFill>
              </a:rPr>
              <a:t>region</a:t>
            </a:r>
            <a:r>
              <a:rPr lang="en-US" sz="2400" dirty="0" smtClean="0">
                <a:solidFill>
                  <a:srgbClr val="FF6600"/>
                </a:solidFill>
              </a:rPr>
              <a:t> </a:t>
            </a:r>
            <a:r>
              <a:rPr lang="en-US" sz="2400" dirty="0" smtClean="0"/>
              <a:t>shows wide variation in amino a. sequences</a:t>
            </a:r>
          </a:p>
          <a:p>
            <a:pPr eaLnBrk="1" hangingPunct="1">
              <a:lnSpc>
                <a:spcPct val="80000"/>
              </a:lnSpc>
              <a:buFont typeface="Wingdings" pitchFamily="2" charset="2"/>
              <a:buNone/>
            </a:pPr>
            <a:endParaRPr lang="en-US" sz="2400" dirty="0" smtClean="0"/>
          </a:p>
          <a:p>
            <a:pPr eaLnBrk="1" hangingPunct="1">
              <a:lnSpc>
                <a:spcPct val="80000"/>
              </a:lnSpc>
              <a:buFont typeface="Wingdings" pitchFamily="2" charset="2"/>
              <a:buNone/>
            </a:pPr>
            <a:r>
              <a:rPr lang="en-US" sz="2400" dirty="0" smtClean="0"/>
              <a:t>-  Responsible for the antigen binding.</a:t>
            </a:r>
          </a:p>
          <a:p>
            <a:pPr eaLnBrk="1" hangingPunct="1">
              <a:lnSpc>
                <a:spcPct val="80000"/>
              </a:lnSpc>
              <a:buFontTx/>
              <a:buChar char="-"/>
            </a:pPr>
            <a:endParaRPr lang="en-US" sz="2400" dirty="0" smtClean="0"/>
          </a:p>
          <a:p>
            <a:pPr eaLnBrk="1" hangingPunct="1">
              <a:lnSpc>
                <a:spcPct val="80000"/>
              </a:lnSpc>
              <a:buFont typeface="Wingdings" pitchFamily="2" charset="2"/>
              <a:buNone/>
            </a:pPr>
            <a:r>
              <a:rPr lang="en-US" sz="2400" dirty="0" smtClean="0"/>
              <a:t> - </a:t>
            </a:r>
            <a:r>
              <a:rPr lang="en-US" sz="2800" b="1" dirty="0" smtClean="0">
                <a:solidFill>
                  <a:srgbClr val="009999"/>
                </a:solidFill>
              </a:rPr>
              <a:t>C-</a:t>
            </a:r>
            <a:r>
              <a:rPr lang="en-US" sz="2800" dirty="0" smtClean="0">
                <a:solidFill>
                  <a:srgbClr val="009999"/>
                </a:solidFill>
              </a:rPr>
              <a:t>region</a:t>
            </a:r>
            <a:r>
              <a:rPr lang="en-US" sz="2400" dirty="0" smtClean="0"/>
              <a:t> lies in carboxyl or terminal portion of molecule</a:t>
            </a:r>
          </a:p>
          <a:p>
            <a:pPr eaLnBrk="1" hangingPunct="1">
              <a:lnSpc>
                <a:spcPct val="80000"/>
              </a:lnSpc>
            </a:pPr>
            <a:endParaRPr lang="en-US" sz="2400" dirty="0" smtClean="0"/>
          </a:p>
          <a:p>
            <a:pPr eaLnBrk="1" hangingPunct="1">
              <a:lnSpc>
                <a:spcPct val="80000"/>
              </a:lnSpc>
              <a:buFont typeface="Wingdings" pitchFamily="2" charset="2"/>
              <a:buNone/>
            </a:pPr>
            <a:r>
              <a:rPr lang="en-US" sz="2400" dirty="0" smtClean="0"/>
              <a:t> - </a:t>
            </a:r>
            <a:r>
              <a:rPr lang="en-US" sz="2800" b="1" dirty="0" smtClean="0">
                <a:solidFill>
                  <a:srgbClr val="009999"/>
                </a:solidFill>
              </a:rPr>
              <a:t>C-</a:t>
            </a:r>
            <a:r>
              <a:rPr lang="en-US" sz="2800" dirty="0" smtClean="0">
                <a:solidFill>
                  <a:srgbClr val="009999"/>
                </a:solidFill>
              </a:rPr>
              <a:t>region</a:t>
            </a:r>
            <a:r>
              <a:rPr lang="en-US" sz="2400" dirty="0" smtClean="0">
                <a:solidFill>
                  <a:srgbClr val="009999"/>
                </a:solidFill>
              </a:rPr>
              <a:t> </a:t>
            </a:r>
            <a:r>
              <a:rPr lang="en-US" sz="2400" dirty="0" smtClean="0"/>
              <a:t>shows an unvarying amino acid sequence</a:t>
            </a:r>
          </a:p>
          <a:p>
            <a:pPr eaLnBrk="1" hangingPunct="1">
              <a:lnSpc>
                <a:spcPct val="80000"/>
              </a:lnSpc>
            </a:pPr>
            <a:endParaRPr lang="en-US" sz="2400" dirty="0" smtClean="0"/>
          </a:p>
          <a:p>
            <a:pPr eaLnBrk="1" hangingPunct="1">
              <a:lnSpc>
                <a:spcPct val="80000"/>
              </a:lnSpc>
              <a:buFont typeface="Wingdings" pitchFamily="2" charset="2"/>
              <a:buNone/>
            </a:pPr>
            <a:r>
              <a:rPr lang="en-US" sz="2400" dirty="0" smtClean="0"/>
              <a:t> - It is responsible for biologic functions</a:t>
            </a:r>
          </a:p>
          <a:p>
            <a:pPr eaLnBrk="1" hangingPunct="1">
              <a:lnSpc>
                <a:spcPct val="80000"/>
              </a:lnSpc>
            </a:pPr>
            <a:endParaRPr lang="en-US" sz="2400" dirty="0" smtClean="0"/>
          </a:p>
        </p:txBody>
      </p:sp>
      <p:pic>
        <p:nvPicPr>
          <p:cNvPr id="78852" name="Picture 11" descr="Antibod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0" y="3733800"/>
            <a:ext cx="20574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101777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Text Box 2"/>
          <p:cNvSpPr txBox="1">
            <a:spLocks noChangeArrowheads="1"/>
          </p:cNvSpPr>
          <p:nvPr/>
        </p:nvSpPr>
        <p:spPr bwMode="auto">
          <a:xfrm>
            <a:off x="2703513" y="276225"/>
            <a:ext cx="3740150" cy="457200"/>
          </a:xfrm>
          <a:prstGeom prst="rect">
            <a:avLst/>
          </a:prstGeom>
          <a:noFill/>
          <a:ln w="9525">
            <a:noFill/>
            <a:miter lim="800000"/>
            <a:headEnd/>
            <a:tailEnd/>
          </a:ln>
          <a:effectLst/>
        </p:spPr>
        <p:txBody>
          <a:bodyPr wrap="none">
            <a:spAutoFit/>
          </a:bodyPr>
          <a:lstStyle/>
          <a:p>
            <a:pPr algn="ctr" eaLnBrk="1" hangingPunct="1"/>
            <a:r>
              <a:rPr lang="en-US" sz="2400"/>
              <a:t>ANTIBODY STRUCTURE</a:t>
            </a:r>
          </a:p>
        </p:txBody>
      </p:sp>
      <p:sp>
        <p:nvSpPr>
          <p:cNvPr id="990211" name="Text Box 3"/>
          <p:cNvSpPr txBox="1">
            <a:spLocks noChangeArrowheads="1"/>
          </p:cNvSpPr>
          <p:nvPr/>
        </p:nvSpPr>
        <p:spPr bwMode="auto">
          <a:xfrm>
            <a:off x="0" y="954088"/>
            <a:ext cx="9144000" cy="701675"/>
          </a:xfrm>
          <a:prstGeom prst="rect">
            <a:avLst/>
          </a:prstGeom>
          <a:noFill/>
          <a:ln w="25400">
            <a:noFill/>
            <a:miter lim="800000"/>
            <a:headEnd/>
            <a:tailEnd/>
          </a:ln>
          <a:effectLst/>
        </p:spPr>
        <p:txBody>
          <a:bodyPr>
            <a:spAutoFit/>
          </a:bodyPr>
          <a:lstStyle/>
          <a:p>
            <a:r>
              <a:rPr lang="en-US" sz="2000"/>
              <a:t>The unique structural architecture of antibodies allows multiple, highly diverse antigens to induce identical effector functions.</a:t>
            </a:r>
          </a:p>
        </p:txBody>
      </p:sp>
      <p:sp>
        <p:nvSpPr>
          <p:cNvPr id="990248" name="Freeform 40"/>
          <p:cNvSpPr>
            <a:spLocks/>
          </p:cNvSpPr>
          <p:nvPr/>
        </p:nvSpPr>
        <p:spPr bwMode="auto">
          <a:xfrm>
            <a:off x="3863975" y="3206750"/>
            <a:ext cx="381000" cy="1052513"/>
          </a:xfrm>
          <a:custGeom>
            <a:avLst/>
            <a:gdLst/>
            <a:ahLst/>
            <a:cxnLst>
              <a:cxn ang="0">
                <a:pos x="151" y="0"/>
              </a:cxn>
              <a:cxn ang="0">
                <a:pos x="124" y="18"/>
              </a:cxn>
              <a:cxn ang="0">
                <a:pos x="97" y="44"/>
              </a:cxn>
              <a:cxn ang="0">
                <a:pos x="53" y="106"/>
              </a:cxn>
              <a:cxn ang="0">
                <a:pos x="26" y="133"/>
              </a:cxn>
              <a:cxn ang="0">
                <a:pos x="0" y="160"/>
              </a:cxn>
              <a:cxn ang="0">
                <a:pos x="0" y="195"/>
              </a:cxn>
              <a:cxn ang="0">
                <a:pos x="0" y="231"/>
              </a:cxn>
              <a:cxn ang="0">
                <a:pos x="0" y="417"/>
              </a:cxn>
            </a:cxnLst>
            <a:rect l="0" t="0" r="r" b="b"/>
            <a:pathLst>
              <a:path w="151" h="417">
                <a:moveTo>
                  <a:pt x="151" y="0"/>
                </a:moveTo>
                <a:lnTo>
                  <a:pt x="124" y="18"/>
                </a:lnTo>
                <a:lnTo>
                  <a:pt x="97" y="44"/>
                </a:lnTo>
                <a:lnTo>
                  <a:pt x="53" y="106"/>
                </a:lnTo>
                <a:lnTo>
                  <a:pt x="26" y="133"/>
                </a:lnTo>
                <a:lnTo>
                  <a:pt x="0" y="160"/>
                </a:lnTo>
                <a:lnTo>
                  <a:pt x="0" y="195"/>
                </a:lnTo>
                <a:lnTo>
                  <a:pt x="0" y="231"/>
                </a:lnTo>
                <a:lnTo>
                  <a:pt x="0" y="417"/>
                </a:lnTo>
              </a:path>
            </a:pathLst>
          </a:custGeom>
          <a:noFill/>
          <a:ln w="42863">
            <a:solidFill>
              <a:srgbClr val="FFF700"/>
            </a:solidFill>
            <a:prstDash val="solid"/>
            <a:round/>
            <a:headEnd/>
            <a:tailEnd/>
          </a:ln>
        </p:spPr>
        <p:txBody>
          <a:bodyPr/>
          <a:lstStyle/>
          <a:p>
            <a:endParaRPr lang="en-US"/>
          </a:p>
        </p:txBody>
      </p:sp>
      <p:sp>
        <p:nvSpPr>
          <p:cNvPr id="990249" name="Freeform 41"/>
          <p:cNvSpPr>
            <a:spLocks/>
          </p:cNvSpPr>
          <p:nvPr/>
        </p:nvSpPr>
        <p:spPr bwMode="auto">
          <a:xfrm>
            <a:off x="3571875" y="3206750"/>
            <a:ext cx="292100" cy="403225"/>
          </a:xfrm>
          <a:custGeom>
            <a:avLst/>
            <a:gdLst/>
            <a:ahLst/>
            <a:cxnLst>
              <a:cxn ang="0">
                <a:pos x="116" y="160"/>
              </a:cxn>
              <a:cxn ang="0">
                <a:pos x="116" y="133"/>
              </a:cxn>
              <a:cxn ang="0">
                <a:pos x="107" y="106"/>
              </a:cxn>
              <a:cxn ang="0">
                <a:pos x="71" y="71"/>
              </a:cxn>
              <a:cxn ang="0">
                <a:pos x="27" y="35"/>
              </a:cxn>
              <a:cxn ang="0">
                <a:pos x="0" y="0"/>
              </a:cxn>
            </a:cxnLst>
            <a:rect l="0" t="0" r="r" b="b"/>
            <a:pathLst>
              <a:path w="116" h="160">
                <a:moveTo>
                  <a:pt x="116" y="160"/>
                </a:moveTo>
                <a:lnTo>
                  <a:pt x="116" y="133"/>
                </a:lnTo>
                <a:lnTo>
                  <a:pt x="107" y="106"/>
                </a:lnTo>
                <a:lnTo>
                  <a:pt x="71" y="71"/>
                </a:lnTo>
                <a:lnTo>
                  <a:pt x="27" y="35"/>
                </a:lnTo>
                <a:lnTo>
                  <a:pt x="0" y="0"/>
                </a:lnTo>
              </a:path>
            </a:pathLst>
          </a:custGeom>
          <a:noFill/>
          <a:ln w="42863">
            <a:solidFill>
              <a:srgbClr val="FFF700"/>
            </a:solidFill>
            <a:prstDash val="solid"/>
            <a:round/>
            <a:headEnd/>
            <a:tailEnd/>
          </a:ln>
        </p:spPr>
        <p:txBody>
          <a:bodyPr/>
          <a:lstStyle/>
          <a:p>
            <a:endParaRPr lang="en-US"/>
          </a:p>
        </p:txBody>
      </p:sp>
      <p:sp>
        <p:nvSpPr>
          <p:cNvPr id="990250" name="Freeform 42"/>
          <p:cNvSpPr>
            <a:spLocks/>
          </p:cNvSpPr>
          <p:nvPr/>
        </p:nvSpPr>
        <p:spPr bwMode="auto">
          <a:xfrm>
            <a:off x="3213100" y="2871788"/>
            <a:ext cx="514350" cy="423862"/>
          </a:xfrm>
          <a:custGeom>
            <a:avLst/>
            <a:gdLst/>
            <a:ahLst/>
            <a:cxnLst>
              <a:cxn ang="0">
                <a:pos x="0" y="115"/>
              </a:cxn>
              <a:cxn ang="0">
                <a:pos x="27" y="142"/>
              </a:cxn>
              <a:cxn ang="0">
                <a:pos x="45" y="160"/>
              </a:cxn>
              <a:cxn ang="0">
                <a:pos x="63" y="168"/>
              </a:cxn>
              <a:cxn ang="0">
                <a:pos x="89" y="168"/>
              </a:cxn>
              <a:cxn ang="0">
                <a:pos x="98" y="168"/>
              </a:cxn>
              <a:cxn ang="0">
                <a:pos x="107" y="151"/>
              </a:cxn>
              <a:cxn ang="0">
                <a:pos x="125" y="133"/>
              </a:cxn>
              <a:cxn ang="0">
                <a:pos x="204" y="53"/>
              </a:cxn>
              <a:cxn ang="0">
                <a:pos x="160" y="35"/>
              </a:cxn>
              <a:cxn ang="0">
                <a:pos x="134" y="0"/>
              </a:cxn>
            </a:cxnLst>
            <a:rect l="0" t="0" r="r" b="b"/>
            <a:pathLst>
              <a:path w="204" h="168">
                <a:moveTo>
                  <a:pt x="0" y="115"/>
                </a:moveTo>
                <a:lnTo>
                  <a:pt x="27" y="142"/>
                </a:lnTo>
                <a:lnTo>
                  <a:pt x="45" y="160"/>
                </a:lnTo>
                <a:lnTo>
                  <a:pt x="63" y="168"/>
                </a:lnTo>
                <a:lnTo>
                  <a:pt x="89" y="168"/>
                </a:lnTo>
                <a:lnTo>
                  <a:pt x="98" y="168"/>
                </a:lnTo>
                <a:lnTo>
                  <a:pt x="107" y="151"/>
                </a:lnTo>
                <a:lnTo>
                  <a:pt x="125" y="133"/>
                </a:lnTo>
                <a:lnTo>
                  <a:pt x="204" y="53"/>
                </a:lnTo>
                <a:lnTo>
                  <a:pt x="160" y="35"/>
                </a:lnTo>
                <a:lnTo>
                  <a:pt x="134" y="0"/>
                </a:lnTo>
              </a:path>
            </a:pathLst>
          </a:custGeom>
          <a:noFill/>
          <a:ln w="42863">
            <a:solidFill>
              <a:srgbClr val="16FF17"/>
            </a:solidFill>
            <a:prstDash val="solid"/>
            <a:round/>
            <a:headEnd/>
            <a:tailEnd/>
          </a:ln>
        </p:spPr>
        <p:txBody>
          <a:bodyPr/>
          <a:lstStyle/>
          <a:p>
            <a:endParaRPr lang="en-US"/>
          </a:p>
        </p:txBody>
      </p:sp>
      <p:sp>
        <p:nvSpPr>
          <p:cNvPr id="990251" name="Freeform 43"/>
          <p:cNvSpPr>
            <a:spLocks/>
          </p:cNvSpPr>
          <p:nvPr/>
        </p:nvSpPr>
        <p:spPr bwMode="auto">
          <a:xfrm>
            <a:off x="4043363" y="2936875"/>
            <a:ext cx="514350" cy="427038"/>
          </a:xfrm>
          <a:custGeom>
            <a:avLst/>
            <a:gdLst/>
            <a:ahLst/>
            <a:cxnLst>
              <a:cxn ang="0">
                <a:pos x="204" y="116"/>
              </a:cxn>
              <a:cxn ang="0">
                <a:pos x="177" y="142"/>
              </a:cxn>
              <a:cxn ang="0">
                <a:pos x="159" y="160"/>
              </a:cxn>
              <a:cxn ang="0">
                <a:pos x="142" y="169"/>
              </a:cxn>
              <a:cxn ang="0">
                <a:pos x="115" y="169"/>
              </a:cxn>
              <a:cxn ang="0">
                <a:pos x="106" y="169"/>
              </a:cxn>
              <a:cxn ang="0">
                <a:pos x="97" y="151"/>
              </a:cxn>
              <a:cxn ang="0">
                <a:pos x="80" y="134"/>
              </a:cxn>
              <a:cxn ang="0">
                <a:pos x="0" y="54"/>
              </a:cxn>
              <a:cxn ang="0">
                <a:pos x="35" y="27"/>
              </a:cxn>
              <a:cxn ang="0">
                <a:pos x="71" y="0"/>
              </a:cxn>
            </a:cxnLst>
            <a:rect l="0" t="0" r="r" b="b"/>
            <a:pathLst>
              <a:path w="204" h="169">
                <a:moveTo>
                  <a:pt x="204" y="116"/>
                </a:moveTo>
                <a:lnTo>
                  <a:pt x="177" y="142"/>
                </a:lnTo>
                <a:lnTo>
                  <a:pt x="159" y="160"/>
                </a:lnTo>
                <a:lnTo>
                  <a:pt x="142" y="169"/>
                </a:lnTo>
                <a:lnTo>
                  <a:pt x="115" y="169"/>
                </a:lnTo>
                <a:lnTo>
                  <a:pt x="106" y="169"/>
                </a:lnTo>
                <a:lnTo>
                  <a:pt x="97" y="151"/>
                </a:lnTo>
                <a:lnTo>
                  <a:pt x="80" y="134"/>
                </a:lnTo>
                <a:lnTo>
                  <a:pt x="0" y="54"/>
                </a:lnTo>
                <a:lnTo>
                  <a:pt x="35" y="27"/>
                </a:lnTo>
                <a:lnTo>
                  <a:pt x="71" y="0"/>
                </a:lnTo>
              </a:path>
            </a:pathLst>
          </a:custGeom>
          <a:noFill/>
          <a:ln w="42863">
            <a:solidFill>
              <a:srgbClr val="16FF17"/>
            </a:solidFill>
            <a:prstDash val="solid"/>
            <a:round/>
            <a:headEnd/>
            <a:tailEnd/>
          </a:ln>
        </p:spPr>
        <p:txBody>
          <a:bodyPr/>
          <a:lstStyle/>
          <a:p>
            <a:endParaRPr lang="en-US"/>
          </a:p>
        </p:txBody>
      </p:sp>
      <p:sp>
        <p:nvSpPr>
          <p:cNvPr id="990226" name="Freeform 18"/>
          <p:cNvSpPr>
            <a:spLocks/>
          </p:cNvSpPr>
          <p:nvPr/>
        </p:nvSpPr>
        <p:spPr bwMode="auto">
          <a:xfrm>
            <a:off x="6338888" y="3214688"/>
            <a:ext cx="371475" cy="1044575"/>
          </a:xfrm>
          <a:custGeom>
            <a:avLst/>
            <a:gdLst/>
            <a:ahLst/>
            <a:cxnLst>
              <a:cxn ang="0">
                <a:pos x="147" y="0"/>
              </a:cxn>
              <a:cxn ang="0">
                <a:pos x="121" y="17"/>
              </a:cxn>
              <a:cxn ang="0">
                <a:pos x="95" y="51"/>
              </a:cxn>
              <a:cxn ang="0">
                <a:pos x="52" y="112"/>
              </a:cxn>
              <a:cxn ang="0">
                <a:pos x="26" y="129"/>
              </a:cxn>
              <a:cxn ang="0">
                <a:pos x="0" y="155"/>
              </a:cxn>
              <a:cxn ang="0">
                <a:pos x="0" y="189"/>
              </a:cxn>
              <a:cxn ang="0">
                <a:pos x="9" y="224"/>
              </a:cxn>
              <a:cxn ang="0">
                <a:pos x="0" y="414"/>
              </a:cxn>
            </a:cxnLst>
            <a:rect l="0" t="0" r="r" b="b"/>
            <a:pathLst>
              <a:path w="147" h="414">
                <a:moveTo>
                  <a:pt x="147" y="0"/>
                </a:moveTo>
                <a:lnTo>
                  <a:pt x="121" y="17"/>
                </a:lnTo>
                <a:lnTo>
                  <a:pt x="95" y="51"/>
                </a:lnTo>
                <a:lnTo>
                  <a:pt x="52" y="112"/>
                </a:lnTo>
                <a:lnTo>
                  <a:pt x="26" y="129"/>
                </a:lnTo>
                <a:lnTo>
                  <a:pt x="0" y="155"/>
                </a:lnTo>
                <a:lnTo>
                  <a:pt x="0" y="189"/>
                </a:lnTo>
                <a:lnTo>
                  <a:pt x="9" y="224"/>
                </a:lnTo>
                <a:lnTo>
                  <a:pt x="0" y="414"/>
                </a:lnTo>
              </a:path>
            </a:pathLst>
          </a:custGeom>
          <a:noFill/>
          <a:ln w="41275">
            <a:solidFill>
              <a:srgbClr val="FFF700"/>
            </a:solidFill>
            <a:prstDash val="solid"/>
            <a:round/>
            <a:headEnd/>
            <a:tailEnd/>
          </a:ln>
        </p:spPr>
        <p:txBody>
          <a:bodyPr/>
          <a:lstStyle/>
          <a:p>
            <a:endParaRPr lang="en-US"/>
          </a:p>
        </p:txBody>
      </p:sp>
      <p:sp>
        <p:nvSpPr>
          <p:cNvPr id="990227" name="Freeform 19"/>
          <p:cNvSpPr>
            <a:spLocks/>
          </p:cNvSpPr>
          <p:nvPr/>
        </p:nvSpPr>
        <p:spPr bwMode="auto">
          <a:xfrm>
            <a:off x="6056313" y="3214688"/>
            <a:ext cx="282575" cy="411162"/>
          </a:xfrm>
          <a:custGeom>
            <a:avLst/>
            <a:gdLst/>
            <a:ahLst/>
            <a:cxnLst>
              <a:cxn ang="0">
                <a:pos x="112" y="163"/>
              </a:cxn>
              <a:cxn ang="0">
                <a:pos x="112" y="138"/>
              </a:cxn>
              <a:cxn ang="0">
                <a:pos x="104" y="112"/>
              </a:cxn>
              <a:cxn ang="0">
                <a:pos x="69" y="69"/>
              </a:cxn>
              <a:cxn ang="0">
                <a:pos x="35" y="43"/>
              </a:cxn>
              <a:cxn ang="0">
                <a:pos x="0" y="0"/>
              </a:cxn>
            </a:cxnLst>
            <a:rect l="0" t="0" r="r" b="b"/>
            <a:pathLst>
              <a:path w="112" h="163">
                <a:moveTo>
                  <a:pt x="112" y="163"/>
                </a:moveTo>
                <a:lnTo>
                  <a:pt x="112" y="138"/>
                </a:lnTo>
                <a:lnTo>
                  <a:pt x="104" y="112"/>
                </a:lnTo>
                <a:lnTo>
                  <a:pt x="69" y="69"/>
                </a:lnTo>
                <a:lnTo>
                  <a:pt x="35" y="43"/>
                </a:lnTo>
                <a:lnTo>
                  <a:pt x="0" y="0"/>
                </a:lnTo>
              </a:path>
            </a:pathLst>
          </a:custGeom>
          <a:noFill/>
          <a:ln w="41275">
            <a:solidFill>
              <a:srgbClr val="FFF700"/>
            </a:solidFill>
            <a:prstDash val="solid"/>
            <a:round/>
            <a:headEnd/>
            <a:tailEnd/>
          </a:ln>
        </p:spPr>
        <p:txBody>
          <a:bodyPr/>
          <a:lstStyle/>
          <a:p>
            <a:endParaRPr lang="en-US"/>
          </a:p>
        </p:txBody>
      </p:sp>
      <p:sp>
        <p:nvSpPr>
          <p:cNvPr id="990228" name="Freeform 20"/>
          <p:cNvSpPr>
            <a:spLocks/>
          </p:cNvSpPr>
          <p:nvPr/>
        </p:nvSpPr>
        <p:spPr bwMode="auto">
          <a:xfrm>
            <a:off x="5708650" y="3017838"/>
            <a:ext cx="369888" cy="217487"/>
          </a:xfrm>
          <a:custGeom>
            <a:avLst/>
            <a:gdLst/>
            <a:ahLst/>
            <a:cxnLst>
              <a:cxn ang="0">
                <a:pos x="0" y="69"/>
              </a:cxn>
              <a:cxn ang="0">
                <a:pos x="78" y="78"/>
              </a:cxn>
              <a:cxn ang="0">
                <a:pos x="147" y="86"/>
              </a:cxn>
              <a:cxn ang="0">
                <a:pos x="112" y="43"/>
              </a:cxn>
              <a:cxn ang="0">
                <a:pos x="95" y="0"/>
              </a:cxn>
            </a:cxnLst>
            <a:rect l="0" t="0" r="r" b="b"/>
            <a:pathLst>
              <a:path w="147" h="86">
                <a:moveTo>
                  <a:pt x="0" y="69"/>
                </a:moveTo>
                <a:lnTo>
                  <a:pt x="78" y="78"/>
                </a:lnTo>
                <a:lnTo>
                  <a:pt x="147" y="86"/>
                </a:lnTo>
                <a:lnTo>
                  <a:pt x="112" y="43"/>
                </a:lnTo>
                <a:lnTo>
                  <a:pt x="95" y="0"/>
                </a:lnTo>
              </a:path>
            </a:pathLst>
          </a:custGeom>
          <a:noFill/>
          <a:ln w="41275">
            <a:solidFill>
              <a:srgbClr val="C432FE"/>
            </a:solidFill>
            <a:prstDash val="solid"/>
            <a:round/>
            <a:headEnd/>
            <a:tailEnd/>
          </a:ln>
        </p:spPr>
        <p:txBody>
          <a:bodyPr/>
          <a:lstStyle/>
          <a:p>
            <a:endParaRPr lang="en-US"/>
          </a:p>
        </p:txBody>
      </p:sp>
      <p:sp>
        <p:nvSpPr>
          <p:cNvPr id="990229" name="Freeform 21"/>
          <p:cNvSpPr>
            <a:spLocks/>
          </p:cNvSpPr>
          <p:nvPr/>
        </p:nvSpPr>
        <p:spPr bwMode="auto">
          <a:xfrm>
            <a:off x="6643688" y="3041650"/>
            <a:ext cx="371475" cy="215900"/>
          </a:xfrm>
          <a:custGeom>
            <a:avLst/>
            <a:gdLst/>
            <a:ahLst/>
            <a:cxnLst>
              <a:cxn ang="0">
                <a:pos x="147" y="69"/>
              </a:cxn>
              <a:cxn ang="0">
                <a:pos x="69" y="77"/>
              </a:cxn>
              <a:cxn ang="0">
                <a:pos x="0" y="86"/>
              </a:cxn>
              <a:cxn ang="0">
                <a:pos x="35" y="43"/>
              </a:cxn>
              <a:cxn ang="0">
                <a:pos x="52" y="0"/>
              </a:cxn>
            </a:cxnLst>
            <a:rect l="0" t="0" r="r" b="b"/>
            <a:pathLst>
              <a:path w="147" h="86">
                <a:moveTo>
                  <a:pt x="147" y="69"/>
                </a:moveTo>
                <a:lnTo>
                  <a:pt x="69" y="77"/>
                </a:lnTo>
                <a:lnTo>
                  <a:pt x="0" y="86"/>
                </a:lnTo>
                <a:lnTo>
                  <a:pt x="35" y="43"/>
                </a:lnTo>
                <a:lnTo>
                  <a:pt x="52" y="0"/>
                </a:lnTo>
              </a:path>
            </a:pathLst>
          </a:custGeom>
          <a:noFill/>
          <a:ln w="41275">
            <a:solidFill>
              <a:srgbClr val="C432FE"/>
            </a:solidFill>
            <a:prstDash val="solid"/>
            <a:round/>
            <a:headEnd/>
            <a:tailEnd/>
          </a:ln>
        </p:spPr>
        <p:txBody>
          <a:bodyPr/>
          <a:lstStyle/>
          <a:p>
            <a:endParaRPr lang="en-US"/>
          </a:p>
        </p:txBody>
      </p:sp>
      <p:sp>
        <p:nvSpPr>
          <p:cNvPr id="990264" name="Freeform 56"/>
          <p:cNvSpPr>
            <a:spLocks/>
          </p:cNvSpPr>
          <p:nvPr/>
        </p:nvSpPr>
        <p:spPr bwMode="auto">
          <a:xfrm>
            <a:off x="957263" y="2989263"/>
            <a:ext cx="269875" cy="227012"/>
          </a:xfrm>
          <a:custGeom>
            <a:avLst/>
            <a:gdLst/>
            <a:ahLst/>
            <a:cxnLst>
              <a:cxn ang="0">
                <a:pos x="0" y="72"/>
              </a:cxn>
              <a:cxn ang="0">
                <a:pos x="18" y="90"/>
              </a:cxn>
              <a:cxn ang="0">
                <a:pos x="35" y="90"/>
              </a:cxn>
              <a:cxn ang="0">
                <a:pos x="62" y="90"/>
              </a:cxn>
              <a:cxn ang="0">
                <a:pos x="80" y="81"/>
              </a:cxn>
              <a:cxn ang="0">
                <a:pos x="98" y="63"/>
              </a:cxn>
              <a:cxn ang="0">
                <a:pos x="107" y="45"/>
              </a:cxn>
              <a:cxn ang="0">
                <a:pos x="98" y="18"/>
              </a:cxn>
              <a:cxn ang="0">
                <a:pos x="89" y="0"/>
              </a:cxn>
            </a:cxnLst>
            <a:rect l="0" t="0" r="r" b="b"/>
            <a:pathLst>
              <a:path w="107" h="90">
                <a:moveTo>
                  <a:pt x="0" y="72"/>
                </a:moveTo>
                <a:lnTo>
                  <a:pt x="18" y="90"/>
                </a:lnTo>
                <a:lnTo>
                  <a:pt x="35" y="90"/>
                </a:lnTo>
                <a:lnTo>
                  <a:pt x="62" y="90"/>
                </a:lnTo>
                <a:lnTo>
                  <a:pt x="80" y="81"/>
                </a:lnTo>
                <a:lnTo>
                  <a:pt x="98" y="63"/>
                </a:lnTo>
                <a:lnTo>
                  <a:pt x="107" y="45"/>
                </a:lnTo>
                <a:lnTo>
                  <a:pt x="98" y="18"/>
                </a:lnTo>
                <a:lnTo>
                  <a:pt x="89" y="0"/>
                </a:lnTo>
              </a:path>
            </a:pathLst>
          </a:custGeom>
          <a:noFill/>
          <a:ln w="42863">
            <a:solidFill>
              <a:srgbClr val="C50006"/>
            </a:solidFill>
            <a:prstDash val="solid"/>
            <a:round/>
            <a:headEnd/>
            <a:tailEnd/>
          </a:ln>
        </p:spPr>
        <p:txBody>
          <a:bodyPr/>
          <a:lstStyle/>
          <a:p>
            <a:endParaRPr lang="en-US"/>
          </a:p>
        </p:txBody>
      </p:sp>
      <p:sp>
        <p:nvSpPr>
          <p:cNvPr id="990265" name="Freeform 57"/>
          <p:cNvSpPr>
            <a:spLocks/>
          </p:cNvSpPr>
          <p:nvPr/>
        </p:nvSpPr>
        <p:spPr bwMode="auto">
          <a:xfrm>
            <a:off x="1838325" y="2989263"/>
            <a:ext cx="227013" cy="273050"/>
          </a:xfrm>
          <a:custGeom>
            <a:avLst/>
            <a:gdLst/>
            <a:ahLst/>
            <a:cxnLst>
              <a:cxn ang="0">
                <a:pos x="18" y="0"/>
              </a:cxn>
              <a:cxn ang="0">
                <a:pos x="0" y="18"/>
              </a:cxn>
              <a:cxn ang="0">
                <a:pos x="0" y="36"/>
              </a:cxn>
              <a:cxn ang="0">
                <a:pos x="9" y="63"/>
              </a:cxn>
              <a:cxn ang="0">
                <a:pos x="18" y="81"/>
              </a:cxn>
              <a:cxn ang="0">
                <a:pos x="36" y="99"/>
              </a:cxn>
              <a:cxn ang="0">
                <a:pos x="54" y="108"/>
              </a:cxn>
              <a:cxn ang="0">
                <a:pos x="72" y="108"/>
              </a:cxn>
              <a:cxn ang="0">
                <a:pos x="90" y="90"/>
              </a:cxn>
            </a:cxnLst>
            <a:rect l="0" t="0" r="r" b="b"/>
            <a:pathLst>
              <a:path w="90" h="108">
                <a:moveTo>
                  <a:pt x="18" y="0"/>
                </a:moveTo>
                <a:lnTo>
                  <a:pt x="0" y="18"/>
                </a:lnTo>
                <a:lnTo>
                  <a:pt x="0" y="36"/>
                </a:lnTo>
                <a:lnTo>
                  <a:pt x="9" y="63"/>
                </a:lnTo>
                <a:lnTo>
                  <a:pt x="18" y="81"/>
                </a:lnTo>
                <a:lnTo>
                  <a:pt x="36" y="99"/>
                </a:lnTo>
                <a:lnTo>
                  <a:pt x="54" y="108"/>
                </a:lnTo>
                <a:lnTo>
                  <a:pt x="72" y="108"/>
                </a:lnTo>
                <a:lnTo>
                  <a:pt x="90" y="90"/>
                </a:lnTo>
              </a:path>
            </a:pathLst>
          </a:custGeom>
          <a:noFill/>
          <a:ln w="42863">
            <a:solidFill>
              <a:srgbClr val="C50006"/>
            </a:solidFill>
            <a:prstDash val="solid"/>
            <a:round/>
            <a:headEnd/>
            <a:tailEnd/>
          </a:ln>
        </p:spPr>
        <p:txBody>
          <a:bodyPr/>
          <a:lstStyle/>
          <a:p>
            <a:endParaRPr lang="en-US"/>
          </a:p>
        </p:txBody>
      </p:sp>
      <p:sp>
        <p:nvSpPr>
          <p:cNvPr id="990266" name="Freeform 58"/>
          <p:cNvSpPr>
            <a:spLocks/>
          </p:cNvSpPr>
          <p:nvPr/>
        </p:nvSpPr>
        <p:spPr bwMode="auto">
          <a:xfrm>
            <a:off x="1477963" y="3194050"/>
            <a:ext cx="360362" cy="1065213"/>
          </a:xfrm>
          <a:custGeom>
            <a:avLst/>
            <a:gdLst/>
            <a:ahLst/>
            <a:cxnLst>
              <a:cxn ang="0">
                <a:pos x="143" y="0"/>
              </a:cxn>
              <a:cxn ang="0">
                <a:pos x="116" y="18"/>
              </a:cxn>
              <a:cxn ang="0">
                <a:pos x="89" y="45"/>
              </a:cxn>
              <a:cxn ang="0">
                <a:pos x="54" y="107"/>
              </a:cxn>
              <a:cxn ang="0">
                <a:pos x="18" y="134"/>
              </a:cxn>
              <a:cxn ang="0">
                <a:pos x="0" y="161"/>
              </a:cxn>
              <a:cxn ang="0">
                <a:pos x="0" y="197"/>
              </a:cxn>
              <a:cxn ang="0">
                <a:pos x="0" y="233"/>
              </a:cxn>
              <a:cxn ang="0">
                <a:pos x="0" y="422"/>
              </a:cxn>
            </a:cxnLst>
            <a:rect l="0" t="0" r="r" b="b"/>
            <a:pathLst>
              <a:path w="143" h="422">
                <a:moveTo>
                  <a:pt x="143" y="0"/>
                </a:moveTo>
                <a:lnTo>
                  <a:pt x="116" y="18"/>
                </a:lnTo>
                <a:lnTo>
                  <a:pt x="89" y="45"/>
                </a:lnTo>
                <a:lnTo>
                  <a:pt x="54" y="107"/>
                </a:lnTo>
                <a:lnTo>
                  <a:pt x="18" y="134"/>
                </a:lnTo>
                <a:lnTo>
                  <a:pt x="0" y="161"/>
                </a:lnTo>
                <a:lnTo>
                  <a:pt x="0" y="197"/>
                </a:lnTo>
                <a:lnTo>
                  <a:pt x="0" y="233"/>
                </a:lnTo>
                <a:lnTo>
                  <a:pt x="0" y="422"/>
                </a:lnTo>
              </a:path>
            </a:pathLst>
          </a:custGeom>
          <a:noFill/>
          <a:ln w="42863">
            <a:solidFill>
              <a:srgbClr val="FFF700"/>
            </a:solidFill>
            <a:prstDash val="solid"/>
            <a:round/>
            <a:headEnd/>
            <a:tailEnd/>
          </a:ln>
        </p:spPr>
        <p:txBody>
          <a:bodyPr/>
          <a:lstStyle/>
          <a:p>
            <a:endParaRPr lang="en-US"/>
          </a:p>
        </p:txBody>
      </p:sp>
      <p:sp>
        <p:nvSpPr>
          <p:cNvPr id="990267" name="Freeform 59"/>
          <p:cNvSpPr>
            <a:spLocks/>
          </p:cNvSpPr>
          <p:nvPr/>
        </p:nvSpPr>
        <p:spPr bwMode="auto">
          <a:xfrm>
            <a:off x="1158875" y="3194050"/>
            <a:ext cx="295275" cy="406400"/>
          </a:xfrm>
          <a:custGeom>
            <a:avLst/>
            <a:gdLst/>
            <a:ahLst/>
            <a:cxnLst>
              <a:cxn ang="0">
                <a:pos x="117" y="161"/>
              </a:cxn>
              <a:cxn ang="0">
                <a:pos x="117" y="134"/>
              </a:cxn>
              <a:cxn ang="0">
                <a:pos x="108" y="116"/>
              </a:cxn>
              <a:cxn ang="0">
                <a:pos x="81" y="72"/>
              </a:cxn>
              <a:cxn ang="0">
                <a:pos x="36" y="36"/>
              </a:cxn>
              <a:cxn ang="0">
                <a:pos x="0" y="0"/>
              </a:cxn>
            </a:cxnLst>
            <a:rect l="0" t="0" r="r" b="b"/>
            <a:pathLst>
              <a:path w="117" h="161">
                <a:moveTo>
                  <a:pt x="117" y="161"/>
                </a:moveTo>
                <a:lnTo>
                  <a:pt x="117" y="134"/>
                </a:lnTo>
                <a:lnTo>
                  <a:pt x="108" y="116"/>
                </a:lnTo>
                <a:lnTo>
                  <a:pt x="81" y="72"/>
                </a:lnTo>
                <a:lnTo>
                  <a:pt x="36" y="36"/>
                </a:lnTo>
                <a:lnTo>
                  <a:pt x="0" y="0"/>
                </a:lnTo>
              </a:path>
            </a:pathLst>
          </a:custGeom>
          <a:noFill/>
          <a:ln w="42863">
            <a:solidFill>
              <a:srgbClr val="FFF700"/>
            </a:solidFill>
            <a:prstDash val="solid"/>
            <a:round/>
            <a:headEnd/>
            <a:tailEnd/>
          </a:ln>
        </p:spPr>
        <p:txBody>
          <a:bodyPr/>
          <a:lstStyle/>
          <a:p>
            <a:endParaRPr lang="en-US"/>
          </a:p>
        </p:txBody>
      </p:sp>
      <p:grpSp>
        <p:nvGrpSpPr>
          <p:cNvPr id="2" name="Group 73"/>
          <p:cNvGrpSpPr>
            <a:grpSpLocks/>
          </p:cNvGrpSpPr>
          <p:nvPr/>
        </p:nvGrpSpPr>
        <p:grpSpPr bwMode="auto">
          <a:xfrm>
            <a:off x="215900" y="2105025"/>
            <a:ext cx="8928100" cy="1258888"/>
            <a:chOff x="136" y="1174"/>
            <a:chExt cx="5624" cy="793"/>
          </a:xfrm>
        </p:grpSpPr>
        <p:grpSp>
          <p:nvGrpSpPr>
            <p:cNvPr id="3" name="Group 72"/>
            <p:cNvGrpSpPr>
              <a:grpSpLocks/>
            </p:cNvGrpSpPr>
            <p:nvPr/>
          </p:nvGrpSpPr>
          <p:grpSpPr bwMode="auto">
            <a:xfrm>
              <a:off x="136" y="1174"/>
              <a:ext cx="3693" cy="793"/>
              <a:chOff x="136" y="1174"/>
              <a:chExt cx="3693" cy="793"/>
            </a:xfrm>
          </p:grpSpPr>
          <p:sp>
            <p:nvSpPr>
              <p:cNvPr id="990252" name="Freeform 44"/>
              <p:cNvSpPr>
                <a:spLocks/>
              </p:cNvSpPr>
              <p:nvPr/>
            </p:nvSpPr>
            <p:spPr bwMode="auto">
              <a:xfrm>
                <a:off x="1687" y="1304"/>
                <a:ext cx="478" cy="521"/>
              </a:xfrm>
              <a:custGeom>
                <a:avLst/>
                <a:gdLst/>
                <a:ahLst/>
                <a:cxnLst>
                  <a:cxn ang="0">
                    <a:pos x="301" y="160"/>
                  </a:cxn>
                  <a:cxn ang="0">
                    <a:pos x="292" y="222"/>
                  </a:cxn>
                  <a:cxn ang="0">
                    <a:pos x="257" y="275"/>
                  </a:cxn>
                  <a:cxn ang="0">
                    <a:pos x="212" y="311"/>
                  </a:cxn>
                  <a:cxn ang="0">
                    <a:pos x="150" y="328"/>
                  </a:cxn>
                  <a:cxn ang="0">
                    <a:pos x="88" y="311"/>
                  </a:cxn>
                  <a:cxn ang="0">
                    <a:pos x="44" y="275"/>
                  </a:cxn>
                  <a:cxn ang="0">
                    <a:pos x="8" y="222"/>
                  </a:cxn>
                  <a:cxn ang="0">
                    <a:pos x="0" y="160"/>
                  </a:cxn>
                  <a:cxn ang="0">
                    <a:pos x="8" y="98"/>
                  </a:cxn>
                  <a:cxn ang="0">
                    <a:pos x="44" y="53"/>
                  </a:cxn>
                  <a:cxn ang="0">
                    <a:pos x="88" y="18"/>
                  </a:cxn>
                  <a:cxn ang="0">
                    <a:pos x="150" y="0"/>
                  </a:cxn>
                  <a:cxn ang="0">
                    <a:pos x="212" y="18"/>
                  </a:cxn>
                  <a:cxn ang="0">
                    <a:pos x="257" y="53"/>
                  </a:cxn>
                  <a:cxn ang="0">
                    <a:pos x="292" y="98"/>
                  </a:cxn>
                  <a:cxn ang="0">
                    <a:pos x="292" y="160"/>
                  </a:cxn>
                  <a:cxn ang="0">
                    <a:pos x="301" y="160"/>
                  </a:cxn>
                </a:cxnLst>
                <a:rect l="0" t="0" r="r" b="b"/>
                <a:pathLst>
                  <a:path w="301" h="328">
                    <a:moveTo>
                      <a:pt x="301" y="160"/>
                    </a:moveTo>
                    <a:lnTo>
                      <a:pt x="292" y="222"/>
                    </a:lnTo>
                    <a:lnTo>
                      <a:pt x="257" y="275"/>
                    </a:lnTo>
                    <a:lnTo>
                      <a:pt x="212" y="311"/>
                    </a:lnTo>
                    <a:lnTo>
                      <a:pt x="150" y="328"/>
                    </a:lnTo>
                    <a:lnTo>
                      <a:pt x="88" y="311"/>
                    </a:lnTo>
                    <a:lnTo>
                      <a:pt x="44" y="275"/>
                    </a:lnTo>
                    <a:lnTo>
                      <a:pt x="8" y="222"/>
                    </a:lnTo>
                    <a:lnTo>
                      <a:pt x="0" y="160"/>
                    </a:lnTo>
                    <a:lnTo>
                      <a:pt x="8" y="98"/>
                    </a:lnTo>
                    <a:lnTo>
                      <a:pt x="44" y="53"/>
                    </a:lnTo>
                    <a:lnTo>
                      <a:pt x="88" y="18"/>
                    </a:lnTo>
                    <a:lnTo>
                      <a:pt x="150" y="0"/>
                    </a:lnTo>
                    <a:lnTo>
                      <a:pt x="212" y="18"/>
                    </a:lnTo>
                    <a:lnTo>
                      <a:pt x="257" y="53"/>
                    </a:lnTo>
                    <a:lnTo>
                      <a:pt x="292" y="98"/>
                    </a:lnTo>
                    <a:lnTo>
                      <a:pt x="292" y="160"/>
                    </a:lnTo>
                    <a:lnTo>
                      <a:pt x="301" y="160"/>
                    </a:lnTo>
                    <a:close/>
                  </a:path>
                </a:pathLst>
              </a:custGeom>
              <a:solidFill>
                <a:srgbClr val="FF935F"/>
              </a:solidFill>
              <a:ln w="9525">
                <a:noFill/>
                <a:round/>
                <a:headEnd/>
                <a:tailEnd/>
              </a:ln>
            </p:spPr>
            <p:txBody>
              <a:bodyPr/>
              <a:lstStyle/>
              <a:p>
                <a:endParaRPr lang="en-US"/>
              </a:p>
            </p:txBody>
          </p:sp>
          <p:sp>
            <p:nvSpPr>
              <p:cNvPr id="990253" name="Freeform 45"/>
              <p:cNvSpPr>
                <a:spLocks/>
              </p:cNvSpPr>
              <p:nvPr/>
            </p:nvSpPr>
            <p:spPr bwMode="auto">
              <a:xfrm>
                <a:off x="1687" y="1304"/>
                <a:ext cx="478" cy="521"/>
              </a:xfrm>
              <a:custGeom>
                <a:avLst/>
                <a:gdLst/>
                <a:ahLst/>
                <a:cxnLst>
                  <a:cxn ang="0">
                    <a:pos x="301" y="160"/>
                  </a:cxn>
                  <a:cxn ang="0">
                    <a:pos x="292" y="222"/>
                  </a:cxn>
                  <a:cxn ang="0">
                    <a:pos x="257" y="275"/>
                  </a:cxn>
                  <a:cxn ang="0">
                    <a:pos x="212" y="311"/>
                  </a:cxn>
                  <a:cxn ang="0">
                    <a:pos x="150" y="328"/>
                  </a:cxn>
                  <a:cxn ang="0">
                    <a:pos x="88" y="311"/>
                  </a:cxn>
                  <a:cxn ang="0">
                    <a:pos x="44" y="275"/>
                  </a:cxn>
                  <a:cxn ang="0">
                    <a:pos x="8" y="222"/>
                  </a:cxn>
                  <a:cxn ang="0">
                    <a:pos x="0" y="160"/>
                  </a:cxn>
                  <a:cxn ang="0">
                    <a:pos x="8" y="98"/>
                  </a:cxn>
                  <a:cxn ang="0">
                    <a:pos x="44" y="53"/>
                  </a:cxn>
                  <a:cxn ang="0">
                    <a:pos x="88" y="18"/>
                  </a:cxn>
                  <a:cxn ang="0">
                    <a:pos x="150" y="0"/>
                  </a:cxn>
                  <a:cxn ang="0">
                    <a:pos x="212" y="18"/>
                  </a:cxn>
                  <a:cxn ang="0">
                    <a:pos x="257" y="53"/>
                  </a:cxn>
                  <a:cxn ang="0">
                    <a:pos x="292" y="98"/>
                  </a:cxn>
                  <a:cxn ang="0">
                    <a:pos x="292" y="160"/>
                  </a:cxn>
                </a:cxnLst>
                <a:rect l="0" t="0" r="r" b="b"/>
                <a:pathLst>
                  <a:path w="301" h="328">
                    <a:moveTo>
                      <a:pt x="301" y="160"/>
                    </a:moveTo>
                    <a:lnTo>
                      <a:pt x="292" y="222"/>
                    </a:lnTo>
                    <a:lnTo>
                      <a:pt x="257" y="275"/>
                    </a:lnTo>
                    <a:lnTo>
                      <a:pt x="212" y="311"/>
                    </a:lnTo>
                    <a:lnTo>
                      <a:pt x="150" y="328"/>
                    </a:lnTo>
                    <a:lnTo>
                      <a:pt x="88" y="311"/>
                    </a:lnTo>
                    <a:lnTo>
                      <a:pt x="44" y="275"/>
                    </a:lnTo>
                    <a:lnTo>
                      <a:pt x="8" y="222"/>
                    </a:lnTo>
                    <a:lnTo>
                      <a:pt x="0" y="160"/>
                    </a:lnTo>
                    <a:lnTo>
                      <a:pt x="8" y="98"/>
                    </a:lnTo>
                    <a:lnTo>
                      <a:pt x="44" y="53"/>
                    </a:lnTo>
                    <a:lnTo>
                      <a:pt x="88" y="18"/>
                    </a:lnTo>
                    <a:lnTo>
                      <a:pt x="150" y="0"/>
                    </a:lnTo>
                    <a:lnTo>
                      <a:pt x="212" y="18"/>
                    </a:lnTo>
                    <a:lnTo>
                      <a:pt x="257" y="53"/>
                    </a:lnTo>
                    <a:lnTo>
                      <a:pt x="292" y="98"/>
                    </a:lnTo>
                    <a:lnTo>
                      <a:pt x="292" y="160"/>
                    </a:lnTo>
                  </a:path>
                </a:pathLst>
              </a:custGeom>
              <a:noFill/>
              <a:ln w="14288">
                <a:solidFill>
                  <a:srgbClr val="000000"/>
                </a:solidFill>
                <a:prstDash val="solid"/>
                <a:round/>
                <a:headEnd/>
                <a:tailEnd/>
              </a:ln>
            </p:spPr>
            <p:txBody>
              <a:bodyPr/>
              <a:lstStyle/>
              <a:p>
                <a:endParaRPr lang="en-US"/>
              </a:p>
            </p:txBody>
          </p:sp>
          <p:sp>
            <p:nvSpPr>
              <p:cNvPr id="990254" name="Freeform 46"/>
              <p:cNvSpPr>
                <a:spLocks/>
              </p:cNvSpPr>
              <p:nvPr/>
            </p:nvSpPr>
            <p:spPr bwMode="auto">
              <a:xfrm>
                <a:off x="1997" y="1600"/>
                <a:ext cx="240" cy="254"/>
              </a:xfrm>
              <a:custGeom>
                <a:avLst/>
                <a:gdLst/>
                <a:ahLst/>
                <a:cxnLst>
                  <a:cxn ang="0">
                    <a:pos x="80" y="160"/>
                  </a:cxn>
                  <a:cxn ang="0">
                    <a:pos x="0" y="89"/>
                  </a:cxn>
                  <a:cxn ang="0">
                    <a:pos x="71" y="0"/>
                  </a:cxn>
                  <a:cxn ang="0">
                    <a:pos x="151" y="71"/>
                  </a:cxn>
                  <a:cxn ang="0">
                    <a:pos x="80" y="160"/>
                  </a:cxn>
                </a:cxnLst>
                <a:rect l="0" t="0" r="r" b="b"/>
                <a:pathLst>
                  <a:path w="151" h="160">
                    <a:moveTo>
                      <a:pt x="80" y="160"/>
                    </a:moveTo>
                    <a:lnTo>
                      <a:pt x="0" y="89"/>
                    </a:lnTo>
                    <a:lnTo>
                      <a:pt x="71" y="0"/>
                    </a:lnTo>
                    <a:lnTo>
                      <a:pt x="151" y="71"/>
                    </a:lnTo>
                    <a:lnTo>
                      <a:pt x="80" y="160"/>
                    </a:lnTo>
                    <a:close/>
                  </a:path>
                </a:pathLst>
              </a:custGeom>
              <a:solidFill>
                <a:srgbClr val="FF4900"/>
              </a:solidFill>
              <a:ln w="14288">
                <a:solidFill>
                  <a:srgbClr val="000000"/>
                </a:solidFill>
                <a:prstDash val="solid"/>
                <a:round/>
                <a:headEnd/>
                <a:tailEnd/>
              </a:ln>
            </p:spPr>
            <p:txBody>
              <a:bodyPr/>
              <a:lstStyle/>
              <a:p>
                <a:endParaRPr lang="en-US"/>
              </a:p>
            </p:txBody>
          </p:sp>
          <p:sp>
            <p:nvSpPr>
              <p:cNvPr id="990255" name="Freeform 47"/>
              <p:cNvSpPr>
                <a:spLocks/>
              </p:cNvSpPr>
              <p:nvPr/>
            </p:nvSpPr>
            <p:spPr bwMode="auto">
              <a:xfrm>
                <a:off x="2053" y="1347"/>
                <a:ext cx="225" cy="225"/>
              </a:xfrm>
              <a:custGeom>
                <a:avLst/>
                <a:gdLst/>
                <a:ahLst/>
                <a:cxnLst>
                  <a:cxn ang="0">
                    <a:pos x="45" y="142"/>
                  </a:cxn>
                  <a:cxn ang="0">
                    <a:pos x="0" y="53"/>
                  </a:cxn>
                  <a:cxn ang="0">
                    <a:pos x="98" y="0"/>
                  </a:cxn>
                  <a:cxn ang="0">
                    <a:pos x="142" y="88"/>
                  </a:cxn>
                  <a:cxn ang="0">
                    <a:pos x="45" y="142"/>
                  </a:cxn>
                </a:cxnLst>
                <a:rect l="0" t="0" r="r" b="b"/>
                <a:pathLst>
                  <a:path w="142" h="142">
                    <a:moveTo>
                      <a:pt x="45" y="142"/>
                    </a:moveTo>
                    <a:lnTo>
                      <a:pt x="0" y="53"/>
                    </a:lnTo>
                    <a:lnTo>
                      <a:pt x="98" y="0"/>
                    </a:lnTo>
                    <a:lnTo>
                      <a:pt x="142" y="88"/>
                    </a:lnTo>
                    <a:lnTo>
                      <a:pt x="45" y="142"/>
                    </a:lnTo>
                    <a:close/>
                  </a:path>
                </a:pathLst>
              </a:custGeom>
              <a:solidFill>
                <a:srgbClr val="FF4900"/>
              </a:solidFill>
              <a:ln w="14288">
                <a:solidFill>
                  <a:srgbClr val="000000"/>
                </a:solidFill>
                <a:prstDash val="solid"/>
                <a:round/>
                <a:headEnd/>
                <a:tailEnd/>
              </a:ln>
            </p:spPr>
            <p:txBody>
              <a:bodyPr/>
              <a:lstStyle/>
              <a:p>
                <a:endParaRPr lang="en-US"/>
              </a:p>
            </p:txBody>
          </p:sp>
          <p:sp>
            <p:nvSpPr>
              <p:cNvPr id="990256" name="Freeform 48"/>
              <p:cNvSpPr>
                <a:spLocks/>
              </p:cNvSpPr>
              <p:nvPr/>
            </p:nvSpPr>
            <p:spPr bwMode="auto">
              <a:xfrm>
                <a:off x="1856" y="1191"/>
                <a:ext cx="197" cy="197"/>
              </a:xfrm>
              <a:custGeom>
                <a:avLst/>
                <a:gdLst/>
                <a:ahLst/>
                <a:cxnLst>
                  <a:cxn ang="0">
                    <a:pos x="98" y="124"/>
                  </a:cxn>
                  <a:cxn ang="0">
                    <a:pos x="0" y="106"/>
                  </a:cxn>
                  <a:cxn ang="0">
                    <a:pos x="18" y="0"/>
                  </a:cxn>
                  <a:cxn ang="0">
                    <a:pos x="124" y="18"/>
                  </a:cxn>
                  <a:cxn ang="0">
                    <a:pos x="98" y="124"/>
                  </a:cxn>
                </a:cxnLst>
                <a:rect l="0" t="0" r="r" b="b"/>
                <a:pathLst>
                  <a:path w="124" h="124">
                    <a:moveTo>
                      <a:pt x="98" y="124"/>
                    </a:moveTo>
                    <a:lnTo>
                      <a:pt x="0" y="106"/>
                    </a:lnTo>
                    <a:lnTo>
                      <a:pt x="18" y="0"/>
                    </a:lnTo>
                    <a:lnTo>
                      <a:pt x="124" y="18"/>
                    </a:lnTo>
                    <a:lnTo>
                      <a:pt x="98" y="124"/>
                    </a:lnTo>
                    <a:close/>
                  </a:path>
                </a:pathLst>
              </a:custGeom>
              <a:solidFill>
                <a:srgbClr val="FF4900"/>
              </a:solidFill>
              <a:ln w="14288">
                <a:solidFill>
                  <a:srgbClr val="000000"/>
                </a:solidFill>
                <a:prstDash val="solid"/>
                <a:round/>
                <a:headEnd/>
                <a:tailEnd/>
              </a:ln>
            </p:spPr>
            <p:txBody>
              <a:bodyPr/>
              <a:lstStyle/>
              <a:p>
                <a:endParaRPr lang="en-US"/>
              </a:p>
            </p:txBody>
          </p:sp>
          <p:sp>
            <p:nvSpPr>
              <p:cNvPr id="990257" name="Freeform 49"/>
              <p:cNvSpPr>
                <a:spLocks/>
              </p:cNvSpPr>
              <p:nvPr/>
            </p:nvSpPr>
            <p:spPr bwMode="auto">
              <a:xfrm>
                <a:off x="1587" y="1304"/>
                <a:ext cx="240" cy="240"/>
              </a:xfrm>
              <a:custGeom>
                <a:avLst/>
                <a:gdLst/>
                <a:ahLst/>
                <a:cxnLst>
                  <a:cxn ang="0">
                    <a:pos x="98" y="151"/>
                  </a:cxn>
                  <a:cxn ang="0">
                    <a:pos x="0" y="98"/>
                  </a:cxn>
                  <a:cxn ang="0">
                    <a:pos x="63" y="0"/>
                  </a:cxn>
                  <a:cxn ang="0">
                    <a:pos x="151" y="53"/>
                  </a:cxn>
                  <a:cxn ang="0">
                    <a:pos x="98" y="151"/>
                  </a:cxn>
                </a:cxnLst>
                <a:rect l="0" t="0" r="r" b="b"/>
                <a:pathLst>
                  <a:path w="151" h="151">
                    <a:moveTo>
                      <a:pt x="98" y="151"/>
                    </a:moveTo>
                    <a:lnTo>
                      <a:pt x="0" y="98"/>
                    </a:lnTo>
                    <a:lnTo>
                      <a:pt x="63" y="0"/>
                    </a:lnTo>
                    <a:lnTo>
                      <a:pt x="151" y="53"/>
                    </a:lnTo>
                    <a:lnTo>
                      <a:pt x="98" y="151"/>
                    </a:lnTo>
                    <a:close/>
                  </a:path>
                </a:pathLst>
              </a:custGeom>
              <a:solidFill>
                <a:srgbClr val="FF4900"/>
              </a:solidFill>
              <a:ln w="14288">
                <a:solidFill>
                  <a:srgbClr val="000000"/>
                </a:solidFill>
                <a:prstDash val="solid"/>
                <a:round/>
                <a:headEnd/>
                <a:tailEnd/>
              </a:ln>
            </p:spPr>
            <p:txBody>
              <a:bodyPr/>
              <a:lstStyle/>
              <a:p>
                <a:endParaRPr lang="en-US"/>
              </a:p>
            </p:txBody>
          </p:sp>
          <p:sp>
            <p:nvSpPr>
              <p:cNvPr id="990258" name="Freeform 50"/>
              <p:cNvSpPr>
                <a:spLocks/>
              </p:cNvSpPr>
              <p:nvPr/>
            </p:nvSpPr>
            <p:spPr bwMode="auto">
              <a:xfrm>
                <a:off x="1560" y="1544"/>
                <a:ext cx="240" cy="240"/>
              </a:xfrm>
              <a:custGeom>
                <a:avLst/>
                <a:gdLst/>
                <a:ahLst/>
                <a:cxnLst>
                  <a:cxn ang="0">
                    <a:pos x="44" y="151"/>
                  </a:cxn>
                  <a:cxn ang="0">
                    <a:pos x="0" y="53"/>
                  </a:cxn>
                  <a:cxn ang="0">
                    <a:pos x="97" y="0"/>
                  </a:cxn>
                  <a:cxn ang="0">
                    <a:pos x="151" y="97"/>
                  </a:cxn>
                  <a:cxn ang="0">
                    <a:pos x="44" y="151"/>
                  </a:cxn>
                </a:cxnLst>
                <a:rect l="0" t="0" r="r" b="b"/>
                <a:pathLst>
                  <a:path w="151" h="151">
                    <a:moveTo>
                      <a:pt x="44" y="151"/>
                    </a:moveTo>
                    <a:lnTo>
                      <a:pt x="0" y="53"/>
                    </a:lnTo>
                    <a:lnTo>
                      <a:pt x="97" y="0"/>
                    </a:lnTo>
                    <a:lnTo>
                      <a:pt x="151" y="97"/>
                    </a:lnTo>
                    <a:lnTo>
                      <a:pt x="44" y="151"/>
                    </a:lnTo>
                    <a:close/>
                  </a:path>
                </a:pathLst>
              </a:custGeom>
              <a:solidFill>
                <a:srgbClr val="FF4900"/>
              </a:solidFill>
              <a:ln w="14288">
                <a:solidFill>
                  <a:srgbClr val="000000"/>
                </a:solidFill>
                <a:prstDash val="solid"/>
                <a:round/>
                <a:headEnd/>
                <a:tailEnd/>
              </a:ln>
            </p:spPr>
            <p:txBody>
              <a:bodyPr/>
              <a:lstStyle/>
              <a:p>
                <a:endParaRPr lang="en-US"/>
              </a:p>
            </p:txBody>
          </p:sp>
          <p:sp>
            <p:nvSpPr>
              <p:cNvPr id="990259" name="Freeform 51"/>
              <p:cNvSpPr>
                <a:spLocks/>
              </p:cNvSpPr>
              <p:nvPr/>
            </p:nvSpPr>
            <p:spPr bwMode="auto">
              <a:xfrm>
                <a:off x="1771" y="1727"/>
                <a:ext cx="197" cy="197"/>
              </a:xfrm>
              <a:custGeom>
                <a:avLst/>
                <a:gdLst/>
                <a:ahLst/>
                <a:cxnLst>
                  <a:cxn ang="0">
                    <a:pos x="97" y="124"/>
                  </a:cxn>
                  <a:cxn ang="0">
                    <a:pos x="0" y="107"/>
                  </a:cxn>
                  <a:cxn ang="0">
                    <a:pos x="18" y="0"/>
                  </a:cxn>
                  <a:cxn ang="0">
                    <a:pos x="124" y="18"/>
                  </a:cxn>
                  <a:cxn ang="0">
                    <a:pos x="97" y="124"/>
                  </a:cxn>
                </a:cxnLst>
                <a:rect l="0" t="0" r="r" b="b"/>
                <a:pathLst>
                  <a:path w="124" h="124">
                    <a:moveTo>
                      <a:pt x="97" y="124"/>
                    </a:moveTo>
                    <a:lnTo>
                      <a:pt x="0" y="107"/>
                    </a:lnTo>
                    <a:lnTo>
                      <a:pt x="18" y="0"/>
                    </a:lnTo>
                    <a:lnTo>
                      <a:pt x="124" y="18"/>
                    </a:lnTo>
                    <a:lnTo>
                      <a:pt x="97" y="124"/>
                    </a:lnTo>
                    <a:close/>
                  </a:path>
                </a:pathLst>
              </a:custGeom>
              <a:solidFill>
                <a:srgbClr val="FF4900"/>
              </a:solidFill>
              <a:ln w="14288">
                <a:solidFill>
                  <a:srgbClr val="000000"/>
                </a:solidFill>
                <a:prstDash val="solid"/>
                <a:round/>
                <a:headEnd/>
                <a:tailEnd/>
              </a:ln>
            </p:spPr>
            <p:txBody>
              <a:bodyPr/>
              <a:lstStyle/>
              <a:p>
                <a:endParaRPr lang="en-US"/>
              </a:p>
            </p:txBody>
          </p:sp>
          <p:sp>
            <p:nvSpPr>
              <p:cNvPr id="990230" name="Freeform 22"/>
              <p:cNvSpPr>
                <a:spLocks/>
              </p:cNvSpPr>
              <p:nvPr/>
            </p:nvSpPr>
            <p:spPr bwMode="auto">
              <a:xfrm>
                <a:off x="3240" y="1311"/>
                <a:ext cx="480" cy="492"/>
              </a:xfrm>
              <a:custGeom>
                <a:avLst/>
                <a:gdLst/>
                <a:ahLst/>
                <a:cxnLst>
                  <a:cxn ang="0">
                    <a:pos x="302" y="155"/>
                  </a:cxn>
                  <a:cxn ang="0">
                    <a:pos x="285" y="216"/>
                  </a:cxn>
                  <a:cxn ang="0">
                    <a:pos x="259" y="267"/>
                  </a:cxn>
                  <a:cxn ang="0">
                    <a:pos x="207" y="302"/>
                  </a:cxn>
                  <a:cxn ang="0">
                    <a:pos x="147" y="310"/>
                  </a:cxn>
                  <a:cxn ang="0">
                    <a:pos x="95" y="302"/>
                  </a:cxn>
                  <a:cxn ang="0">
                    <a:pos x="43" y="267"/>
                  </a:cxn>
                  <a:cxn ang="0">
                    <a:pos x="9" y="216"/>
                  </a:cxn>
                  <a:cxn ang="0">
                    <a:pos x="0" y="155"/>
                  </a:cxn>
                  <a:cxn ang="0">
                    <a:pos x="9" y="95"/>
                  </a:cxn>
                  <a:cxn ang="0">
                    <a:pos x="43" y="43"/>
                  </a:cxn>
                  <a:cxn ang="0">
                    <a:pos x="95" y="9"/>
                  </a:cxn>
                  <a:cxn ang="0">
                    <a:pos x="147" y="0"/>
                  </a:cxn>
                  <a:cxn ang="0">
                    <a:pos x="207" y="9"/>
                  </a:cxn>
                  <a:cxn ang="0">
                    <a:pos x="259" y="43"/>
                  </a:cxn>
                  <a:cxn ang="0">
                    <a:pos x="285" y="95"/>
                  </a:cxn>
                  <a:cxn ang="0">
                    <a:pos x="293" y="155"/>
                  </a:cxn>
                  <a:cxn ang="0">
                    <a:pos x="302" y="155"/>
                  </a:cxn>
                </a:cxnLst>
                <a:rect l="0" t="0" r="r" b="b"/>
                <a:pathLst>
                  <a:path w="302" h="310">
                    <a:moveTo>
                      <a:pt x="302" y="155"/>
                    </a:moveTo>
                    <a:lnTo>
                      <a:pt x="285" y="216"/>
                    </a:lnTo>
                    <a:lnTo>
                      <a:pt x="259" y="267"/>
                    </a:lnTo>
                    <a:lnTo>
                      <a:pt x="207" y="302"/>
                    </a:lnTo>
                    <a:lnTo>
                      <a:pt x="147" y="310"/>
                    </a:lnTo>
                    <a:lnTo>
                      <a:pt x="95" y="302"/>
                    </a:lnTo>
                    <a:lnTo>
                      <a:pt x="43" y="267"/>
                    </a:lnTo>
                    <a:lnTo>
                      <a:pt x="9" y="216"/>
                    </a:lnTo>
                    <a:lnTo>
                      <a:pt x="0" y="155"/>
                    </a:lnTo>
                    <a:lnTo>
                      <a:pt x="9" y="95"/>
                    </a:lnTo>
                    <a:lnTo>
                      <a:pt x="43" y="43"/>
                    </a:lnTo>
                    <a:lnTo>
                      <a:pt x="95" y="9"/>
                    </a:lnTo>
                    <a:lnTo>
                      <a:pt x="147" y="0"/>
                    </a:lnTo>
                    <a:lnTo>
                      <a:pt x="207" y="9"/>
                    </a:lnTo>
                    <a:lnTo>
                      <a:pt x="259" y="43"/>
                    </a:lnTo>
                    <a:lnTo>
                      <a:pt x="285" y="95"/>
                    </a:lnTo>
                    <a:lnTo>
                      <a:pt x="293" y="155"/>
                    </a:lnTo>
                    <a:lnTo>
                      <a:pt x="302" y="155"/>
                    </a:lnTo>
                    <a:close/>
                  </a:path>
                </a:pathLst>
              </a:custGeom>
              <a:solidFill>
                <a:srgbClr val="7FFFAE"/>
              </a:solidFill>
              <a:ln w="9525">
                <a:noFill/>
                <a:round/>
                <a:headEnd/>
                <a:tailEnd/>
              </a:ln>
            </p:spPr>
            <p:txBody>
              <a:bodyPr/>
              <a:lstStyle/>
              <a:p>
                <a:endParaRPr lang="en-US"/>
              </a:p>
            </p:txBody>
          </p:sp>
          <p:sp>
            <p:nvSpPr>
              <p:cNvPr id="990231" name="Freeform 23"/>
              <p:cNvSpPr>
                <a:spLocks/>
              </p:cNvSpPr>
              <p:nvPr/>
            </p:nvSpPr>
            <p:spPr bwMode="auto">
              <a:xfrm>
                <a:off x="3240" y="1311"/>
                <a:ext cx="480" cy="492"/>
              </a:xfrm>
              <a:custGeom>
                <a:avLst/>
                <a:gdLst/>
                <a:ahLst/>
                <a:cxnLst>
                  <a:cxn ang="0">
                    <a:pos x="302" y="155"/>
                  </a:cxn>
                  <a:cxn ang="0">
                    <a:pos x="285" y="216"/>
                  </a:cxn>
                  <a:cxn ang="0">
                    <a:pos x="259" y="267"/>
                  </a:cxn>
                  <a:cxn ang="0">
                    <a:pos x="207" y="302"/>
                  </a:cxn>
                  <a:cxn ang="0">
                    <a:pos x="147" y="310"/>
                  </a:cxn>
                  <a:cxn ang="0">
                    <a:pos x="95" y="302"/>
                  </a:cxn>
                  <a:cxn ang="0">
                    <a:pos x="43" y="267"/>
                  </a:cxn>
                  <a:cxn ang="0">
                    <a:pos x="9" y="216"/>
                  </a:cxn>
                  <a:cxn ang="0">
                    <a:pos x="0" y="155"/>
                  </a:cxn>
                  <a:cxn ang="0">
                    <a:pos x="9" y="95"/>
                  </a:cxn>
                  <a:cxn ang="0">
                    <a:pos x="43" y="43"/>
                  </a:cxn>
                  <a:cxn ang="0">
                    <a:pos x="95" y="9"/>
                  </a:cxn>
                  <a:cxn ang="0">
                    <a:pos x="147" y="0"/>
                  </a:cxn>
                  <a:cxn ang="0">
                    <a:pos x="207" y="9"/>
                  </a:cxn>
                  <a:cxn ang="0">
                    <a:pos x="259" y="43"/>
                  </a:cxn>
                  <a:cxn ang="0">
                    <a:pos x="285" y="95"/>
                  </a:cxn>
                  <a:cxn ang="0">
                    <a:pos x="293" y="155"/>
                  </a:cxn>
                </a:cxnLst>
                <a:rect l="0" t="0" r="r" b="b"/>
                <a:pathLst>
                  <a:path w="302" h="310">
                    <a:moveTo>
                      <a:pt x="302" y="155"/>
                    </a:moveTo>
                    <a:lnTo>
                      <a:pt x="285" y="216"/>
                    </a:lnTo>
                    <a:lnTo>
                      <a:pt x="259" y="267"/>
                    </a:lnTo>
                    <a:lnTo>
                      <a:pt x="207" y="302"/>
                    </a:lnTo>
                    <a:lnTo>
                      <a:pt x="147" y="310"/>
                    </a:lnTo>
                    <a:lnTo>
                      <a:pt x="95" y="302"/>
                    </a:lnTo>
                    <a:lnTo>
                      <a:pt x="43" y="267"/>
                    </a:lnTo>
                    <a:lnTo>
                      <a:pt x="9" y="216"/>
                    </a:lnTo>
                    <a:lnTo>
                      <a:pt x="0" y="155"/>
                    </a:lnTo>
                    <a:lnTo>
                      <a:pt x="9" y="95"/>
                    </a:lnTo>
                    <a:lnTo>
                      <a:pt x="43" y="43"/>
                    </a:lnTo>
                    <a:lnTo>
                      <a:pt x="95" y="9"/>
                    </a:lnTo>
                    <a:lnTo>
                      <a:pt x="147" y="0"/>
                    </a:lnTo>
                    <a:lnTo>
                      <a:pt x="207" y="9"/>
                    </a:lnTo>
                    <a:lnTo>
                      <a:pt x="259" y="43"/>
                    </a:lnTo>
                    <a:lnTo>
                      <a:pt x="285" y="95"/>
                    </a:lnTo>
                    <a:lnTo>
                      <a:pt x="293" y="155"/>
                    </a:lnTo>
                  </a:path>
                </a:pathLst>
              </a:custGeom>
              <a:noFill/>
              <a:ln w="14288">
                <a:solidFill>
                  <a:srgbClr val="000000"/>
                </a:solidFill>
                <a:prstDash val="solid"/>
                <a:round/>
                <a:headEnd/>
                <a:tailEnd/>
              </a:ln>
            </p:spPr>
            <p:txBody>
              <a:bodyPr/>
              <a:lstStyle/>
              <a:p>
                <a:endParaRPr lang="en-US"/>
              </a:p>
            </p:txBody>
          </p:sp>
          <p:sp>
            <p:nvSpPr>
              <p:cNvPr id="990232" name="Freeform 24"/>
              <p:cNvSpPr>
                <a:spLocks/>
              </p:cNvSpPr>
              <p:nvPr/>
            </p:nvSpPr>
            <p:spPr bwMode="auto">
              <a:xfrm>
                <a:off x="3542" y="1667"/>
                <a:ext cx="205" cy="178"/>
              </a:xfrm>
              <a:custGeom>
                <a:avLst/>
                <a:gdLst/>
                <a:ahLst/>
                <a:cxnLst>
                  <a:cxn ang="0">
                    <a:pos x="0" y="69"/>
                  </a:cxn>
                  <a:cxn ang="0">
                    <a:pos x="77" y="0"/>
                  </a:cxn>
                  <a:cxn ang="0">
                    <a:pos x="95" y="26"/>
                  </a:cxn>
                  <a:cxn ang="0">
                    <a:pos x="103" y="52"/>
                  </a:cxn>
                  <a:cxn ang="0">
                    <a:pos x="129" y="112"/>
                  </a:cxn>
                  <a:cxn ang="0">
                    <a:pos x="60" y="95"/>
                  </a:cxn>
                  <a:cxn ang="0">
                    <a:pos x="9" y="61"/>
                  </a:cxn>
                  <a:cxn ang="0">
                    <a:pos x="0" y="69"/>
                  </a:cxn>
                </a:cxnLst>
                <a:rect l="0" t="0" r="r" b="b"/>
                <a:pathLst>
                  <a:path w="129" h="112">
                    <a:moveTo>
                      <a:pt x="0" y="69"/>
                    </a:moveTo>
                    <a:lnTo>
                      <a:pt x="77" y="0"/>
                    </a:lnTo>
                    <a:lnTo>
                      <a:pt x="95" y="26"/>
                    </a:lnTo>
                    <a:lnTo>
                      <a:pt x="103" y="52"/>
                    </a:lnTo>
                    <a:lnTo>
                      <a:pt x="129" y="112"/>
                    </a:lnTo>
                    <a:lnTo>
                      <a:pt x="60" y="95"/>
                    </a:lnTo>
                    <a:lnTo>
                      <a:pt x="9" y="61"/>
                    </a:lnTo>
                    <a:lnTo>
                      <a:pt x="0" y="69"/>
                    </a:lnTo>
                    <a:close/>
                  </a:path>
                </a:pathLst>
              </a:custGeom>
              <a:solidFill>
                <a:srgbClr val="FFEA9F"/>
              </a:solidFill>
              <a:ln w="9525">
                <a:noFill/>
                <a:round/>
                <a:headEnd/>
                <a:tailEnd/>
              </a:ln>
            </p:spPr>
            <p:txBody>
              <a:bodyPr/>
              <a:lstStyle/>
              <a:p>
                <a:endParaRPr lang="en-US"/>
              </a:p>
            </p:txBody>
          </p:sp>
          <p:sp>
            <p:nvSpPr>
              <p:cNvPr id="990233" name="Freeform 25"/>
              <p:cNvSpPr>
                <a:spLocks/>
              </p:cNvSpPr>
              <p:nvPr/>
            </p:nvSpPr>
            <p:spPr bwMode="auto">
              <a:xfrm>
                <a:off x="3542" y="1667"/>
                <a:ext cx="205" cy="178"/>
              </a:xfrm>
              <a:custGeom>
                <a:avLst/>
                <a:gdLst/>
                <a:ahLst/>
                <a:cxnLst>
                  <a:cxn ang="0">
                    <a:pos x="0" y="69"/>
                  </a:cxn>
                  <a:cxn ang="0">
                    <a:pos x="77" y="0"/>
                  </a:cxn>
                  <a:cxn ang="0">
                    <a:pos x="95" y="26"/>
                  </a:cxn>
                  <a:cxn ang="0">
                    <a:pos x="103" y="52"/>
                  </a:cxn>
                  <a:cxn ang="0">
                    <a:pos x="129" y="112"/>
                  </a:cxn>
                  <a:cxn ang="0">
                    <a:pos x="60" y="95"/>
                  </a:cxn>
                  <a:cxn ang="0">
                    <a:pos x="9" y="61"/>
                  </a:cxn>
                </a:cxnLst>
                <a:rect l="0" t="0" r="r" b="b"/>
                <a:pathLst>
                  <a:path w="129" h="112">
                    <a:moveTo>
                      <a:pt x="0" y="69"/>
                    </a:moveTo>
                    <a:lnTo>
                      <a:pt x="77" y="0"/>
                    </a:lnTo>
                    <a:lnTo>
                      <a:pt x="95" y="26"/>
                    </a:lnTo>
                    <a:lnTo>
                      <a:pt x="103" y="52"/>
                    </a:lnTo>
                    <a:lnTo>
                      <a:pt x="129" y="112"/>
                    </a:lnTo>
                    <a:lnTo>
                      <a:pt x="60" y="95"/>
                    </a:lnTo>
                    <a:lnTo>
                      <a:pt x="9" y="61"/>
                    </a:lnTo>
                  </a:path>
                </a:pathLst>
              </a:custGeom>
              <a:noFill/>
              <a:ln w="14288">
                <a:solidFill>
                  <a:srgbClr val="000000"/>
                </a:solidFill>
                <a:prstDash val="solid"/>
                <a:round/>
                <a:headEnd/>
                <a:tailEnd/>
              </a:ln>
            </p:spPr>
            <p:txBody>
              <a:bodyPr/>
              <a:lstStyle/>
              <a:p>
                <a:endParaRPr lang="en-US"/>
              </a:p>
            </p:txBody>
          </p:sp>
          <p:sp>
            <p:nvSpPr>
              <p:cNvPr id="990234" name="Freeform 26"/>
              <p:cNvSpPr>
                <a:spLocks/>
              </p:cNvSpPr>
              <p:nvPr/>
            </p:nvSpPr>
            <p:spPr bwMode="auto">
              <a:xfrm>
                <a:off x="3637" y="1393"/>
                <a:ext cx="192" cy="178"/>
              </a:xfrm>
              <a:custGeom>
                <a:avLst/>
                <a:gdLst/>
                <a:ahLst/>
                <a:cxnLst>
                  <a:cxn ang="0">
                    <a:pos x="35" y="112"/>
                  </a:cxn>
                  <a:cxn ang="0">
                    <a:pos x="0" y="8"/>
                  </a:cxn>
                  <a:cxn ang="0">
                    <a:pos x="35" y="0"/>
                  </a:cxn>
                  <a:cxn ang="0">
                    <a:pos x="61" y="0"/>
                  </a:cxn>
                  <a:cxn ang="0">
                    <a:pos x="121" y="8"/>
                  </a:cxn>
                  <a:cxn ang="0">
                    <a:pos x="86" y="60"/>
                  </a:cxn>
                  <a:cxn ang="0">
                    <a:pos x="35" y="103"/>
                  </a:cxn>
                  <a:cxn ang="0">
                    <a:pos x="35" y="112"/>
                  </a:cxn>
                </a:cxnLst>
                <a:rect l="0" t="0" r="r" b="b"/>
                <a:pathLst>
                  <a:path w="121" h="112">
                    <a:moveTo>
                      <a:pt x="35" y="112"/>
                    </a:moveTo>
                    <a:lnTo>
                      <a:pt x="0" y="8"/>
                    </a:lnTo>
                    <a:lnTo>
                      <a:pt x="35" y="0"/>
                    </a:lnTo>
                    <a:lnTo>
                      <a:pt x="61" y="0"/>
                    </a:lnTo>
                    <a:lnTo>
                      <a:pt x="121" y="8"/>
                    </a:lnTo>
                    <a:lnTo>
                      <a:pt x="86" y="60"/>
                    </a:lnTo>
                    <a:lnTo>
                      <a:pt x="35" y="103"/>
                    </a:lnTo>
                    <a:lnTo>
                      <a:pt x="35" y="112"/>
                    </a:lnTo>
                    <a:close/>
                  </a:path>
                </a:pathLst>
              </a:custGeom>
              <a:solidFill>
                <a:srgbClr val="FFEA9F"/>
              </a:solidFill>
              <a:ln w="9525">
                <a:noFill/>
                <a:round/>
                <a:headEnd/>
                <a:tailEnd/>
              </a:ln>
            </p:spPr>
            <p:txBody>
              <a:bodyPr/>
              <a:lstStyle/>
              <a:p>
                <a:endParaRPr lang="en-US"/>
              </a:p>
            </p:txBody>
          </p:sp>
          <p:sp>
            <p:nvSpPr>
              <p:cNvPr id="990235" name="Freeform 27"/>
              <p:cNvSpPr>
                <a:spLocks/>
              </p:cNvSpPr>
              <p:nvPr/>
            </p:nvSpPr>
            <p:spPr bwMode="auto">
              <a:xfrm>
                <a:off x="3637" y="1393"/>
                <a:ext cx="192" cy="178"/>
              </a:xfrm>
              <a:custGeom>
                <a:avLst/>
                <a:gdLst/>
                <a:ahLst/>
                <a:cxnLst>
                  <a:cxn ang="0">
                    <a:pos x="35" y="112"/>
                  </a:cxn>
                  <a:cxn ang="0">
                    <a:pos x="0" y="8"/>
                  </a:cxn>
                  <a:cxn ang="0">
                    <a:pos x="35" y="0"/>
                  </a:cxn>
                  <a:cxn ang="0">
                    <a:pos x="61" y="0"/>
                  </a:cxn>
                  <a:cxn ang="0">
                    <a:pos x="121" y="8"/>
                  </a:cxn>
                  <a:cxn ang="0">
                    <a:pos x="86" y="60"/>
                  </a:cxn>
                  <a:cxn ang="0">
                    <a:pos x="35" y="103"/>
                  </a:cxn>
                </a:cxnLst>
                <a:rect l="0" t="0" r="r" b="b"/>
                <a:pathLst>
                  <a:path w="121" h="112">
                    <a:moveTo>
                      <a:pt x="35" y="112"/>
                    </a:moveTo>
                    <a:lnTo>
                      <a:pt x="0" y="8"/>
                    </a:lnTo>
                    <a:lnTo>
                      <a:pt x="35" y="0"/>
                    </a:lnTo>
                    <a:lnTo>
                      <a:pt x="61" y="0"/>
                    </a:lnTo>
                    <a:lnTo>
                      <a:pt x="121" y="8"/>
                    </a:lnTo>
                    <a:lnTo>
                      <a:pt x="86" y="60"/>
                    </a:lnTo>
                    <a:lnTo>
                      <a:pt x="35" y="103"/>
                    </a:lnTo>
                  </a:path>
                </a:pathLst>
              </a:custGeom>
              <a:noFill/>
              <a:ln w="14288">
                <a:solidFill>
                  <a:srgbClr val="000000"/>
                </a:solidFill>
                <a:prstDash val="solid"/>
                <a:round/>
                <a:headEnd/>
                <a:tailEnd/>
              </a:ln>
            </p:spPr>
            <p:txBody>
              <a:bodyPr/>
              <a:lstStyle/>
              <a:p>
                <a:endParaRPr lang="en-US"/>
              </a:p>
            </p:txBody>
          </p:sp>
          <p:sp>
            <p:nvSpPr>
              <p:cNvPr id="990236" name="Freeform 28"/>
              <p:cNvSpPr>
                <a:spLocks/>
              </p:cNvSpPr>
              <p:nvPr/>
            </p:nvSpPr>
            <p:spPr bwMode="auto">
              <a:xfrm>
                <a:off x="3418" y="1174"/>
                <a:ext cx="165" cy="205"/>
              </a:xfrm>
              <a:custGeom>
                <a:avLst/>
                <a:gdLst/>
                <a:ahLst/>
                <a:cxnLst>
                  <a:cxn ang="0">
                    <a:pos x="104" y="129"/>
                  </a:cxn>
                  <a:cxn ang="0">
                    <a:pos x="0" y="112"/>
                  </a:cxn>
                  <a:cxn ang="0">
                    <a:pos x="9" y="77"/>
                  </a:cxn>
                  <a:cxn ang="0">
                    <a:pos x="18" y="51"/>
                  </a:cxn>
                  <a:cxn ang="0">
                    <a:pos x="52" y="0"/>
                  </a:cxn>
                  <a:cxn ang="0">
                    <a:pos x="78" y="60"/>
                  </a:cxn>
                  <a:cxn ang="0">
                    <a:pos x="95" y="120"/>
                  </a:cxn>
                  <a:cxn ang="0">
                    <a:pos x="104" y="129"/>
                  </a:cxn>
                </a:cxnLst>
                <a:rect l="0" t="0" r="r" b="b"/>
                <a:pathLst>
                  <a:path w="104" h="129">
                    <a:moveTo>
                      <a:pt x="104" y="129"/>
                    </a:moveTo>
                    <a:lnTo>
                      <a:pt x="0" y="112"/>
                    </a:lnTo>
                    <a:lnTo>
                      <a:pt x="9" y="77"/>
                    </a:lnTo>
                    <a:lnTo>
                      <a:pt x="18" y="51"/>
                    </a:lnTo>
                    <a:lnTo>
                      <a:pt x="52" y="0"/>
                    </a:lnTo>
                    <a:lnTo>
                      <a:pt x="78" y="60"/>
                    </a:lnTo>
                    <a:lnTo>
                      <a:pt x="95" y="120"/>
                    </a:lnTo>
                    <a:lnTo>
                      <a:pt x="104" y="129"/>
                    </a:lnTo>
                    <a:close/>
                  </a:path>
                </a:pathLst>
              </a:custGeom>
              <a:solidFill>
                <a:srgbClr val="FFEA9F"/>
              </a:solidFill>
              <a:ln w="9525">
                <a:noFill/>
                <a:round/>
                <a:headEnd/>
                <a:tailEnd/>
              </a:ln>
            </p:spPr>
            <p:txBody>
              <a:bodyPr/>
              <a:lstStyle/>
              <a:p>
                <a:endParaRPr lang="en-US"/>
              </a:p>
            </p:txBody>
          </p:sp>
          <p:sp>
            <p:nvSpPr>
              <p:cNvPr id="990237" name="Freeform 29"/>
              <p:cNvSpPr>
                <a:spLocks/>
              </p:cNvSpPr>
              <p:nvPr/>
            </p:nvSpPr>
            <p:spPr bwMode="auto">
              <a:xfrm>
                <a:off x="3418" y="1174"/>
                <a:ext cx="165" cy="205"/>
              </a:xfrm>
              <a:custGeom>
                <a:avLst/>
                <a:gdLst/>
                <a:ahLst/>
                <a:cxnLst>
                  <a:cxn ang="0">
                    <a:pos x="104" y="129"/>
                  </a:cxn>
                  <a:cxn ang="0">
                    <a:pos x="0" y="112"/>
                  </a:cxn>
                  <a:cxn ang="0">
                    <a:pos x="9" y="77"/>
                  </a:cxn>
                  <a:cxn ang="0">
                    <a:pos x="18" y="51"/>
                  </a:cxn>
                  <a:cxn ang="0">
                    <a:pos x="52" y="0"/>
                  </a:cxn>
                  <a:cxn ang="0">
                    <a:pos x="78" y="60"/>
                  </a:cxn>
                  <a:cxn ang="0">
                    <a:pos x="95" y="120"/>
                  </a:cxn>
                </a:cxnLst>
                <a:rect l="0" t="0" r="r" b="b"/>
                <a:pathLst>
                  <a:path w="104" h="129">
                    <a:moveTo>
                      <a:pt x="104" y="129"/>
                    </a:moveTo>
                    <a:lnTo>
                      <a:pt x="0" y="112"/>
                    </a:lnTo>
                    <a:lnTo>
                      <a:pt x="9" y="77"/>
                    </a:lnTo>
                    <a:lnTo>
                      <a:pt x="18" y="51"/>
                    </a:lnTo>
                    <a:lnTo>
                      <a:pt x="52" y="0"/>
                    </a:lnTo>
                    <a:lnTo>
                      <a:pt x="78" y="60"/>
                    </a:lnTo>
                    <a:lnTo>
                      <a:pt x="95" y="120"/>
                    </a:lnTo>
                  </a:path>
                </a:pathLst>
              </a:custGeom>
              <a:noFill/>
              <a:ln w="14288">
                <a:solidFill>
                  <a:srgbClr val="000000"/>
                </a:solidFill>
                <a:prstDash val="solid"/>
                <a:round/>
                <a:headEnd/>
                <a:tailEnd/>
              </a:ln>
            </p:spPr>
            <p:txBody>
              <a:bodyPr/>
              <a:lstStyle/>
              <a:p>
                <a:endParaRPr lang="en-US"/>
              </a:p>
            </p:txBody>
          </p:sp>
          <p:sp>
            <p:nvSpPr>
              <p:cNvPr id="990238" name="Freeform 30"/>
              <p:cNvSpPr>
                <a:spLocks/>
              </p:cNvSpPr>
              <p:nvPr/>
            </p:nvSpPr>
            <p:spPr bwMode="auto">
              <a:xfrm>
                <a:off x="3144" y="1352"/>
                <a:ext cx="220" cy="151"/>
              </a:xfrm>
              <a:custGeom>
                <a:avLst/>
                <a:gdLst/>
                <a:ahLst/>
                <a:cxnLst>
                  <a:cxn ang="0">
                    <a:pos x="138" y="0"/>
                  </a:cxn>
                  <a:cxn ang="0">
                    <a:pos x="77" y="95"/>
                  </a:cxn>
                  <a:cxn ang="0">
                    <a:pos x="60" y="77"/>
                  </a:cxn>
                  <a:cxn ang="0">
                    <a:pos x="34" y="52"/>
                  </a:cxn>
                  <a:cxn ang="0">
                    <a:pos x="0" y="0"/>
                  </a:cxn>
                  <a:cxn ang="0">
                    <a:pos x="69" y="0"/>
                  </a:cxn>
                  <a:cxn ang="0">
                    <a:pos x="129" y="8"/>
                  </a:cxn>
                  <a:cxn ang="0">
                    <a:pos x="138" y="0"/>
                  </a:cxn>
                </a:cxnLst>
                <a:rect l="0" t="0" r="r" b="b"/>
                <a:pathLst>
                  <a:path w="138" h="95">
                    <a:moveTo>
                      <a:pt x="138" y="0"/>
                    </a:moveTo>
                    <a:lnTo>
                      <a:pt x="77" y="95"/>
                    </a:lnTo>
                    <a:lnTo>
                      <a:pt x="60" y="77"/>
                    </a:lnTo>
                    <a:lnTo>
                      <a:pt x="34" y="52"/>
                    </a:lnTo>
                    <a:lnTo>
                      <a:pt x="0" y="0"/>
                    </a:lnTo>
                    <a:lnTo>
                      <a:pt x="69" y="0"/>
                    </a:lnTo>
                    <a:lnTo>
                      <a:pt x="129" y="8"/>
                    </a:lnTo>
                    <a:lnTo>
                      <a:pt x="138" y="0"/>
                    </a:lnTo>
                    <a:close/>
                  </a:path>
                </a:pathLst>
              </a:custGeom>
              <a:solidFill>
                <a:srgbClr val="FFEA9F"/>
              </a:solidFill>
              <a:ln w="9525">
                <a:noFill/>
                <a:round/>
                <a:headEnd/>
                <a:tailEnd/>
              </a:ln>
            </p:spPr>
            <p:txBody>
              <a:bodyPr/>
              <a:lstStyle/>
              <a:p>
                <a:endParaRPr lang="en-US"/>
              </a:p>
            </p:txBody>
          </p:sp>
          <p:sp>
            <p:nvSpPr>
              <p:cNvPr id="990239" name="Freeform 31"/>
              <p:cNvSpPr>
                <a:spLocks/>
              </p:cNvSpPr>
              <p:nvPr/>
            </p:nvSpPr>
            <p:spPr bwMode="auto">
              <a:xfrm>
                <a:off x="3144" y="1352"/>
                <a:ext cx="220" cy="151"/>
              </a:xfrm>
              <a:custGeom>
                <a:avLst/>
                <a:gdLst/>
                <a:ahLst/>
                <a:cxnLst>
                  <a:cxn ang="0">
                    <a:pos x="138" y="0"/>
                  </a:cxn>
                  <a:cxn ang="0">
                    <a:pos x="77" y="95"/>
                  </a:cxn>
                  <a:cxn ang="0">
                    <a:pos x="60" y="77"/>
                  </a:cxn>
                  <a:cxn ang="0">
                    <a:pos x="34" y="52"/>
                  </a:cxn>
                  <a:cxn ang="0">
                    <a:pos x="0" y="0"/>
                  </a:cxn>
                  <a:cxn ang="0">
                    <a:pos x="69" y="0"/>
                  </a:cxn>
                  <a:cxn ang="0">
                    <a:pos x="129" y="8"/>
                  </a:cxn>
                </a:cxnLst>
                <a:rect l="0" t="0" r="r" b="b"/>
                <a:pathLst>
                  <a:path w="138" h="95">
                    <a:moveTo>
                      <a:pt x="138" y="0"/>
                    </a:moveTo>
                    <a:lnTo>
                      <a:pt x="77" y="95"/>
                    </a:lnTo>
                    <a:lnTo>
                      <a:pt x="60" y="77"/>
                    </a:lnTo>
                    <a:lnTo>
                      <a:pt x="34" y="52"/>
                    </a:lnTo>
                    <a:lnTo>
                      <a:pt x="0" y="0"/>
                    </a:lnTo>
                    <a:lnTo>
                      <a:pt x="69" y="0"/>
                    </a:lnTo>
                    <a:lnTo>
                      <a:pt x="129" y="8"/>
                    </a:lnTo>
                  </a:path>
                </a:pathLst>
              </a:custGeom>
              <a:noFill/>
              <a:ln w="14288">
                <a:solidFill>
                  <a:srgbClr val="000000"/>
                </a:solidFill>
                <a:prstDash val="solid"/>
                <a:round/>
                <a:headEnd/>
                <a:tailEnd/>
              </a:ln>
            </p:spPr>
            <p:txBody>
              <a:bodyPr/>
              <a:lstStyle/>
              <a:p>
                <a:endParaRPr lang="en-US"/>
              </a:p>
            </p:txBody>
          </p:sp>
          <p:sp>
            <p:nvSpPr>
              <p:cNvPr id="990240" name="Freeform 32"/>
              <p:cNvSpPr>
                <a:spLocks/>
              </p:cNvSpPr>
              <p:nvPr/>
            </p:nvSpPr>
            <p:spPr bwMode="auto">
              <a:xfrm>
                <a:off x="3130" y="1544"/>
                <a:ext cx="192" cy="178"/>
              </a:xfrm>
              <a:custGeom>
                <a:avLst/>
                <a:gdLst/>
                <a:ahLst/>
                <a:cxnLst>
                  <a:cxn ang="0">
                    <a:pos x="78" y="0"/>
                  </a:cxn>
                  <a:cxn ang="0">
                    <a:pos x="121" y="94"/>
                  </a:cxn>
                  <a:cxn ang="0">
                    <a:pos x="86" y="103"/>
                  </a:cxn>
                  <a:cxn ang="0">
                    <a:pos x="61" y="103"/>
                  </a:cxn>
                  <a:cxn ang="0">
                    <a:pos x="0" y="112"/>
                  </a:cxn>
                  <a:cxn ang="0">
                    <a:pos x="35" y="51"/>
                  </a:cxn>
                  <a:cxn ang="0">
                    <a:pos x="78" y="8"/>
                  </a:cxn>
                  <a:cxn ang="0">
                    <a:pos x="78" y="0"/>
                  </a:cxn>
                </a:cxnLst>
                <a:rect l="0" t="0" r="r" b="b"/>
                <a:pathLst>
                  <a:path w="121" h="112">
                    <a:moveTo>
                      <a:pt x="78" y="0"/>
                    </a:moveTo>
                    <a:lnTo>
                      <a:pt x="121" y="94"/>
                    </a:lnTo>
                    <a:lnTo>
                      <a:pt x="86" y="103"/>
                    </a:lnTo>
                    <a:lnTo>
                      <a:pt x="61" y="103"/>
                    </a:lnTo>
                    <a:lnTo>
                      <a:pt x="0" y="112"/>
                    </a:lnTo>
                    <a:lnTo>
                      <a:pt x="35" y="51"/>
                    </a:lnTo>
                    <a:lnTo>
                      <a:pt x="78" y="8"/>
                    </a:lnTo>
                    <a:lnTo>
                      <a:pt x="78" y="0"/>
                    </a:lnTo>
                    <a:close/>
                  </a:path>
                </a:pathLst>
              </a:custGeom>
              <a:solidFill>
                <a:srgbClr val="FFEA9F"/>
              </a:solidFill>
              <a:ln w="9525">
                <a:noFill/>
                <a:round/>
                <a:headEnd/>
                <a:tailEnd/>
              </a:ln>
            </p:spPr>
            <p:txBody>
              <a:bodyPr/>
              <a:lstStyle/>
              <a:p>
                <a:endParaRPr lang="en-US"/>
              </a:p>
            </p:txBody>
          </p:sp>
          <p:sp>
            <p:nvSpPr>
              <p:cNvPr id="990241" name="Freeform 33"/>
              <p:cNvSpPr>
                <a:spLocks/>
              </p:cNvSpPr>
              <p:nvPr/>
            </p:nvSpPr>
            <p:spPr bwMode="auto">
              <a:xfrm>
                <a:off x="3130" y="1544"/>
                <a:ext cx="192" cy="178"/>
              </a:xfrm>
              <a:custGeom>
                <a:avLst/>
                <a:gdLst/>
                <a:ahLst/>
                <a:cxnLst>
                  <a:cxn ang="0">
                    <a:pos x="78" y="0"/>
                  </a:cxn>
                  <a:cxn ang="0">
                    <a:pos x="121" y="94"/>
                  </a:cxn>
                  <a:cxn ang="0">
                    <a:pos x="86" y="103"/>
                  </a:cxn>
                  <a:cxn ang="0">
                    <a:pos x="61" y="103"/>
                  </a:cxn>
                  <a:cxn ang="0">
                    <a:pos x="0" y="112"/>
                  </a:cxn>
                  <a:cxn ang="0">
                    <a:pos x="35" y="51"/>
                  </a:cxn>
                  <a:cxn ang="0">
                    <a:pos x="78" y="8"/>
                  </a:cxn>
                </a:cxnLst>
                <a:rect l="0" t="0" r="r" b="b"/>
                <a:pathLst>
                  <a:path w="121" h="112">
                    <a:moveTo>
                      <a:pt x="78" y="0"/>
                    </a:moveTo>
                    <a:lnTo>
                      <a:pt x="121" y="94"/>
                    </a:lnTo>
                    <a:lnTo>
                      <a:pt x="86" y="103"/>
                    </a:lnTo>
                    <a:lnTo>
                      <a:pt x="61" y="103"/>
                    </a:lnTo>
                    <a:lnTo>
                      <a:pt x="0" y="112"/>
                    </a:lnTo>
                    <a:lnTo>
                      <a:pt x="35" y="51"/>
                    </a:lnTo>
                    <a:lnTo>
                      <a:pt x="78" y="8"/>
                    </a:lnTo>
                  </a:path>
                </a:pathLst>
              </a:custGeom>
              <a:noFill/>
              <a:ln w="14288">
                <a:solidFill>
                  <a:srgbClr val="000000"/>
                </a:solidFill>
                <a:prstDash val="solid"/>
                <a:round/>
                <a:headEnd/>
                <a:tailEnd/>
              </a:ln>
            </p:spPr>
            <p:txBody>
              <a:bodyPr/>
              <a:lstStyle/>
              <a:p>
                <a:endParaRPr lang="en-US"/>
              </a:p>
            </p:txBody>
          </p:sp>
          <p:sp>
            <p:nvSpPr>
              <p:cNvPr id="990242" name="Freeform 34"/>
              <p:cNvSpPr>
                <a:spLocks/>
              </p:cNvSpPr>
              <p:nvPr/>
            </p:nvSpPr>
            <p:spPr bwMode="auto">
              <a:xfrm>
                <a:off x="3308" y="1722"/>
                <a:ext cx="165" cy="205"/>
              </a:xfrm>
              <a:custGeom>
                <a:avLst/>
                <a:gdLst/>
                <a:ahLst/>
                <a:cxnLst>
                  <a:cxn ang="0">
                    <a:pos x="0" y="0"/>
                  </a:cxn>
                  <a:cxn ang="0">
                    <a:pos x="104" y="17"/>
                  </a:cxn>
                  <a:cxn ang="0">
                    <a:pos x="95" y="51"/>
                  </a:cxn>
                  <a:cxn ang="0">
                    <a:pos x="78" y="77"/>
                  </a:cxn>
                  <a:cxn ang="0">
                    <a:pos x="43" y="129"/>
                  </a:cxn>
                  <a:cxn ang="0">
                    <a:pos x="18" y="69"/>
                  </a:cxn>
                  <a:cxn ang="0">
                    <a:pos x="9" y="8"/>
                  </a:cxn>
                  <a:cxn ang="0">
                    <a:pos x="0" y="0"/>
                  </a:cxn>
                </a:cxnLst>
                <a:rect l="0" t="0" r="r" b="b"/>
                <a:pathLst>
                  <a:path w="104" h="129">
                    <a:moveTo>
                      <a:pt x="0" y="0"/>
                    </a:moveTo>
                    <a:lnTo>
                      <a:pt x="104" y="17"/>
                    </a:lnTo>
                    <a:lnTo>
                      <a:pt x="95" y="51"/>
                    </a:lnTo>
                    <a:lnTo>
                      <a:pt x="78" y="77"/>
                    </a:lnTo>
                    <a:lnTo>
                      <a:pt x="43" y="129"/>
                    </a:lnTo>
                    <a:lnTo>
                      <a:pt x="18" y="69"/>
                    </a:lnTo>
                    <a:lnTo>
                      <a:pt x="9" y="8"/>
                    </a:lnTo>
                    <a:lnTo>
                      <a:pt x="0" y="0"/>
                    </a:lnTo>
                    <a:close/>
                  </a:path>
                </a:pathLst>
              </a:custGeom>
              <a:solidFill>
                <a:srgbClr val="FFEA9F"/>
              </a:solidFill>
              <a:ln w="9525">
                <a:noFill/>
                <a:round/>
                <a:headEnd/>
                <a:tailEnd/>
              </a:ln>
            </p:spPr>
            <p:txBody>
              <a:bodyPr/>
              <a:lstStyle/>
              <a:p>
                <a:endParaRPr lang="en-US"/>
              </a:p>
            </p:txBody>
          </p:sp>
          <p:sp>
            <p:nvSpPr>
              <p:cNvPr id="990243" name="Freeform 35"/>
              <p:cNvSpPr>
                <a:spLocks/>
              </p:cNvSpPr>
              <p:nvPr/>
            </p:nvSpPr>
            <p:spPr bwMode="auto">
              <a:xfrm>
                <a:off x="3308" y="1722"/>
                <a:ext cx="165" cy="205"/>
              </a:xfrm>
              <a:custGeom>
                <a:avLst/>
                <a:gdLst/>
                <a:ahLst/>
                <a:cxnLst>
                  <a:cxn ang="0">
                    <a:pos x="0" y="0"/>
                  </a:cxn>
                  <a:cxn ang="0">
                    <a:pos x="104" y="17"/>
                  </a:cxn>
                  <a:cxn ang="0">
                    <a:pos x="95" y="51"/>
                  </a:cxn>
                  <a:cxn ang="0">
                    <a:pos x="78" y="77"/>
                  </a:cxn>
                  <a:cxn ang="0">
                    <a:pos x="43" y="129"/>
                  </a:cxn>
                  <a:cxn ang="0">
                    <a:pos x="18" y="69"/>
                  </a:cxn>
                  <a:cxn ang="0">
                    <a:pos x="9" y="8"/>
                  </a:cxn>
                </a:cxnLst>
                <a:rect l="0" t="0" r="r" b="b"/>
                <a:pathLst>
                  <a:path w="104" h="129">
                    <a:moveTo>
                      <a:pt x="0" y="0"/>
                    </a:moveTo>
                    <a:lnTo>
                      <a:pt x="104" y="17"/>
                    </a:lnTo>
                    <a:lnTo>
                      <a:pt x="95" y="51"/>
                    </a:lnTo>
                    <a:lnTo>
                      <a:pt x="78" y="77"/>
                    </a:lnTo>
                    <a:lnTo>
                      <a:pt x="43" y="129"/>
                    </a:lnTo>
                    <a:lnTo>
                      <a:pt x="18" y="69"/>
                    </a:lnTo>
                    <a:lnTo>
                      <a:pt x="9" y="8"/>
                    </a:lnTo>
                  </a:path>
                </a:pathLst>
              </a:custGeom>
              <a:noFill/>
              <a:ln w="14288">
                <a:solidFill>
                  <a:srgbClr val="000000"/>
                </a:solidFill>
                <a:prstDash val="solid"/>
                <a:round/>
                <a:headEnd/>
                <a:tailEnd/>
              </a:ln>
            </p:spPr>
            <p:txBody>
              <a:bodyPr/>
              <a:lstStyle/>
              <a:p>
                <a:endParaRPr lang="en-US"/>
              </a:p>
            </p:txBody>
          </p:sp>
          <p:pic>
            <p:nvPicPr>
              <p:cNvPr id="990217" name="Picture 9"/>
              <p:cNvPicPr>
                <a:picLocks noChangeAspect="1" noChangeArrowheads="1"/>
              </p:cNvPicPr>
              <p:nvPr/>
            </p:nvPicPr>
            <p:blipFill>
              <a:blip r:embed="rId3" cstate="print"/>
              <a:srcRect/>
              <a:stretch>
                <a:fillRect/>
              </a:stretch>
            </p:blipFill>
            <p:spPr bwMode="auto">
              <a:xfrm>
                <a:off x="136" y="1294"/>
                <a:ext cx="658" cy="673"/>
              </a:xfrm>
              <a:prstGeom prst="rect">
                <a:avLst/>
              </a:prstGeom>
              <a:noFill/>
              <a:ln w="25400">
                <a:noFill/>
                <a:miter lim="800000"/>
                <a:headEnd/>
                <a:tailEnd/>
              </a:ln>
              <a:effectLst/>
            </p:spPr>
          </p:pic>
        </p:grpSp>
        <p:sp>
          <p:nvSpPr>
            <p:cNvPr id="990271" name="Rectangle 63"/>
            <p:cNvSpPr>
              <a:spLocks noChangeArrowheads="1"/>
            </p:cNvSpPr>
            <p:nvPr/>
          </p:nvSpPr>
          <p:spPr bwMode="auto">
            <a:xfrm>
              <a:off x="5049" y="1316"/>
              <a:ext cx="711" cy="250"/>
            </a:xfrm>
            <a:prstGeom prst="rect">
              <a:avLst/>
            </a:prstGeom>
            <a:noFill/>
            <a:ln w="25400">
              <a:noFill/>
              <a:miter lim="800000"/>
              <a:headEnd/>
              <a:tailEnd/>
            </a:ln>
            <a:effectLst/>
          </p:spPr>
          <p:txBody>
            <a:bodyPr wrap="none">
              <a:spAutoFit/>
            </a:bodyPr>
            <a:lstStyle/>
            <a:p>
              <a:r>
                <a:rPr lang="en-US" sz="2000"/>
                <a:t>Antigen</a:t>
              </a:r>
            </a:p>
          </p:txBody>
        </p:sp>
      </p:grpSp>
      <p:sp>
        <p:nvSpPr>
          <p:cNvPr id="990278" name="Rectangle 70"/>
          <p:cNvSpPr>
            <a:spLocks noChangeArrowheads="1"/>
          </p:cNvSpPr>
          <p:nvPr/>
        </p:nvSpPr>
        <p:spPr bwMode="auto">
          <a:xfrm>
            <a:off x="7124700" y="2965450"/>
            <a:ext cx="2019300" cy="396875"/>
          </a:xfrm>
          <a:prstGeom prst="rect">
            <a:avLst/>
          </a:prstGeom>
          <a:noFill/>
          <a:ln w="25400">
            <a:noFill/>
            <a:miter lim="800000"/>
            <a:headEnd/>
            <a:tailEnd/>
          </a:ln>
          <a:effectLst/>
        </p:spPr>
        <p:txBody>
          <a:bodyPr wrap="none">
            <a:spAutoFit/>
          </a:bodyPr>
          <a:lstStyle/>
          <a:p>
            <a:r>
              <a:rPr lang="en-US" sz="2000"/>
              <a:t>Variable region</a:t>
            </a:r>
          </a:p>
        </p:txBody>
      </p:sp>
      <p:sp>
        <p:nvSpPr>
          <p:cNvPr id="990279" name="Rectangle 71"/>
          <p:cNvSpPr>
            <a:spLocks noChangeArrowheads="1"/>
          </p:cNvSpPr>
          <p:nvPr/>
        </p:nvSpPr>
        <p:spPr bwMode="auto">
          <a:xfrm>
            <a:off x="7011988" y="3702050"/>
            <a:ext cx="2132012" cy="396875"/>
          </a:xfrm>
          <a:prstGeom prst="rect">
            <a:avLst/>
          </a:prstGeom>
          <a:noFill/>
          <a:ln w="25400">
            <a:noFill/>
            <a:miter lim="800000"/>
            <a:headEnd/>
            <a:tailEnd/>
          </a:ln>
          <a:effectLst/>
        </p:spPr>
        <p:txBody>
          <a:bodyPr wrap="none">
            <a:spAutoFit/>
          </a:bodyPr>
          <a:lstStyle/>
          <a:p>
            <a:r>
              <a:rPr lang="en-US" sz="2000" dirty="0"/>
              <a:t>Constant region</a:t>
            </a:r>
          </a:p>
        </p:txBody>
      </p:sp>
      <p:grpSp>
        <p:nvGrpSpPr>
          <p:cNvPr id="4" name="Group 80"/>
          <p:cNvGrpSpPr>
            <a:grpSpLocks/>
          </p:cNvGrpSpPr>
          <p:nvPr/>
        </p:nvGrpSpPr>
        <p:grpSpPr bwMode="auto">
          <a:xfrm>
            <a:off x="733425" y="4457700"/>
            <a:ext cx="6316663" cy="1089025"/>
            <a:chOff x="462" y="2888"/>
            <a:chExt cx="3979" cy="686"/>
          </a:xfrm>
        </p:grpSpPr>
        <p:sp>
          <p:nvSpPr>
            <p:cNvPr id="990282" name="AutoShape 74"/>
            <p:cNvSpPr>
              <a:spLocks noChangeArrowheads="1"/>
            </p:cNvSpPr>
            <p:nvPr/>
          </p:nvSpPr>
          <p:spPr bwMode="auto">
            <a:xfrm>
              <a:off x="840" y="2888"/>
              <a:ext cx="160" cy="352"/>
            </a:xfrm>
            <a:prstGeom prst="downArrow">
              <a:avLst>
                <a:gd name="adj1" fmla="val 50000"/>
                <a:gd name="adj2" fmla="val 55000"/>
              </a:avLst>
            </a:prstGeom>
            <a:solidFill>
              <a:schemeClr val="accent1"/>
            </a:solidFill>
            <a:ln w="25400">
              <a:solidFill>
                <a:schemeClr val="tx1"/>
              </a:solidFill>
              <a:miter lim="800000"/>
              <a:headEnd/>
              <a:tailEnd/>
            </a:ln>
            <a:effectLst/>
          </p:spPr>
          <p:txBody>
            <a:bodyPr wrap="none" anchor="ctr"/>
            <a:lstStyle/>
            <a:p>
              <a:endParaRPr lang="en-US"/>
            </a:p>
          </p:txBody>
        </p:sp>
        <p:sp>
          <p:nvSpPr>
            <p:cNvPr id="990283" name="Rectangle 75"/>
            <p:cNvSpPr>
              <a:spLocks noChangeArrowheads="1"/>
            </p:cNvSpPr>
            <p:nvPr/>
          </p:nvSpPr>
          <p:spPr bwMode="auto">
            <a:xfrm>
              <a:off x="462" y="3324"/>
              <a:ext cx="907" cy="250"/>
            </a:xfrm>
            <a:prstGeom prst="rect">
              <a:avLst/>
            </a:prstGeom>
            <a:noFill/>
            <a:ln w="25400">
              <a:noFill/>
              <a:miter lim="800000"/>
              <a:headEnd/>
              <a:tailEnd/>
            </a:ln>
            <a:effectLst/>
          </p:spPr>
          <p:txBody>
            <a:bodyPr wrap="none">
              <a:spAutoFit/>
            </a:bodyPr>
            <a:lstStyle/>
            <a:p>
              <a:r>
                <a:rPr lang="en-US" sz="2000"/>
                <a:t>IMMUNITY</a:t>
              </a:r>
            </a:p>
          </p:txBody>
        </p:sp>
        <p:sp>
          <p:nvSpPr>
            <p:cNvPr id="990284" name="AutoShape 76"/>
            <p:cNvSpPr>
              <a:spLocks noChangeArrowheads="1"/>
            </p:cNvSpPr>
            <p:nvPr/>
          </p:nvSpPr>
          <p:spPr bwMode="auto">
            <a:xfrm>
              <a:off x="2352" y="2888"/>
              <a:ext cx="160" cy="352"/>
            </a:xfrm>
            <a:prstGeom prst="downArrow">
              <a:avLst>
                <a:gd name="adj1" fmla="val 50000"/>
                <a:gd name="adj2" fmla="val 55000"/>
              </a:avLst>
            </a:prstGeom>
            <a:solidFill>
              <a:schemeClr val="accent1"/>
            </a:solidFill>
            <a:ln w="25400">
              <a:solidFill>
                <a:schemeClr val="tx1"/>
              </a:solidFill>
              <a:miter lim="800000"/>
              <a:headEnd/>
              <a:tailEnd/>
            </a:ln>
            <a:effectLst/>
          </p:spPr>
          <p:txBody>
            <a:bodyPr wrap="none" anchor="ctr"/>
            <a:lstStyle/>
            <a:p>
              <a:endParaRPr lang="en-US"/>
            </a:p>
          </p:txBody>
        </p:sp>
        <p:sp>
          <p:nvSpPr>
            <p:cNvPr id="990285" name="Rectangle 77"/>
            <p:cNvSpPr>
              <a:spLocks noChangeArrowheads="1"/>
            </p:cNvSpPr>
            <p:nvPr/>
          </p:nvSpPr>
          <p:spPr bwMode="auto">
            <a:xfrm>
              <a:off x="1974" y="3324"/>
              <a:ext cx="907" cy="250"/>
            </a:xfrm>
            <a:prstGeom prst="rect">
              <a:avLst/>
            </a:prstGeom>
            <a:noFill/>
            <a:ln w="25400">
              <a:noFill/>
              <a:miter lim="800000"/>
              <a:headEnd/>
              <a:tailEnd/>
            </a:ln>
            <a:effectLst/>
          </p:spPr>
          <p:txBody>
            <a:bodyPr wrap="none">
              <a:spAutoFit/>
            </a:bodyPr>
            <a:lstStyle/>
            <a:p>
              <a:r>
                <a:rPr lang="en-US" sz="2000"/>
                <a:t>IMMUNITY</a:t>
              </a:r>
            </a:p>
          </p:txBody>
        </p:sp>
        <p:sp>
          <p:nvSpPr>
            <p:cNvPr id="990286" name="AutoShape 78"/>
            <p:cNvSpPr>
              <a:spLocks noChangeArrowheads="1"/>
            </p:cNvSpPr>
            <p:nvPr/>
          </p:nvSpPr>
          <p:spPr bwMode="auto">
            <a:xfrm>
              <a:off x="3912" y="2888"/>
              <a:ext cx="160" cy="352"/>
            </a:xfrm>
            <a:prstGeom prst="downArrow">
              <a:avLst>
                <a:gd name="adj1" fmla="val 50000"/>
                <a:gd name="adj2" fmla="val 55000"/>
              </a:avLst>
            </a:prstGeom>
            <a:solidFill>
              <a:schemeClr val="accent1"/>
            </a:solidFill>
            <a:ln w="25400">
              <a:solidFill>
                <a:schemeClr val="tx1"/>
              </a:solidFill>
              <a:miter lim="800000"/>
              <a:headEnd/>
              <a:tailEnd/>
            </a:ln>
            <a:effectLst/>
          </p:spPr>
          <p:txBody>
            <a:bodyPr wrap="none" anchor="ctr"/>
            <a:lstStyle/>
            <a:p>
              <a:endParaRPr lang="en-US"/>
            </a:p>
          </p:txBody>
        </p:sp>
        <p:sp>
          <p:nvSpPr>
            <p:cNvPr id="990287" name="Rectangle 79"/>
            <p:cNvSpPr>
              <a:spLocks noChangeArrowheads="1"/>
            </p:cNvSpPr>
            <p:nvPr/>
          </p:nvSpPr>
          <p:spPr bwMode="auto">
            <a:xfrm>
              <a:off x="3534" y="3324"/>
              <a:ext cx="907" cy="250"/>
            </a:xfrm>
            <a:prstGeom prst="rect">
              <a:avLst/>
            </a:prstGeom>
            <a:noFill/>
            <a:ln w="25400">
              <a:noFill/>
              <a:miter lim="800000"/>
              <a:headEnd/>
              <a:tailEnd/>
            </a:ln>
            <a:effectLst/>
          </p:spPr>
          <p:txBody>
            <a:bodyPr wrap="none">
              <a:spAutoFit/>
            </a:bodyPr>
            <a:lstStyle/>
            <a:p>
              <a:r>
                <a:rPr lang="en-US" sz="2000"/>
                <a:t>IMMUNITY</a:t>
              </a:r>
            </a:p>
          </p:txBody>
        </p:sp>
      </p:grpSp>
      <p:sp>
        <p:nvSpPr>
          <p:cNvPr id="990289" name="Rectangle 81"/>
          <p:cNvSpPr>
            <a:spLocks noChangeArrowheads="1"/>
          </p:cNvSpPr>
          <p:nvPr/>
        </p:nvSpPr>
        <p:spPr bwMode="auto">
          <a:xfrm>
            <a:off x="0" y="5937250"/>
            <a:ext cx="9144000" cy="701675"/>
          </a:xfrm>
          <a:prstGeom prst="rect">
            <a:avLst/>
          </a:prstGeom>
          <a:noFill/>
          <a:ln w="25400">
            <a:noFill/>
            <a:miter lim="800000"/>
            <a:headEnd/>
            <a:tailEnd/>
          </a:ln>
          <a:effectLst/>
        </p:spPr>
        <p:txBody>
          <a:bodyPr>
            <a:spAutoFit/>
          </a:bodyPr>
          <a:lstStyle/>
          <a:p>
            <a:r>
              <a:rPr lang="en-US" sz="2000"/>
              <a:t>Different variable regions bind different antigens. Identical constant regions induce identical responses.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90289"/>
                                        </p:tgtEl>
                                        <p:attrNameLst>
                                          <p:attrName>style.visibility</p:attrName>
                                        </p:attrNameLst>
                                      </p:cBhvr>
                                      <p:to>
                                        <p:strVal val="visible"/>
                                      </p:to>
                                    </p:set>
                                    <p:animEffect transition="in" filter="wipe(up)">
                                      <p:cBhvr>
                                        <p:cTn id="18" dur="500"/>
                                        <p:tgtEl>
                                          <p:spTgt spid="990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89" grpId="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hangingPunct="1">
              <a:defRPr/>
            </a:pPr>
            <a:r>
              <a:rPr lang="en-US" sz="4000" b="1" u="sng" smtClean="0">
                <a:latin typeface="Comic Sans MS" pitchFamily="66" charset="0"/>
              </a:rPr>
              <a:t>Immunoglobulin Classes</a:t>
            </a:r>
          </a:p>
        </p:txBody>
      </p:sp>
      <p:sp>
        <p:nvSpPr>
          <p:cNvPr id="35843" name="Rectangle 3"/>
          <p:cNvSpPr>
            <a:spLocks noGrp="1" noChangeArrowheads="1"/>
          </p:cNvSpPr>
          <p:nvPr>
            <p:ph type="body" idx="4294967295"/>
          </p:nvPr>
        </p:nvSpPr>
        <p:spPr>
          <a:xfrm>
            <a:off x="0" y="1524000"/>
            <a:ext cx="8382000" cy="4800600"/>
          </a:xfrm>
        </p:spPr>
        <p:txBody>
          <a:bodyPr/>
          <a:lstStyle/>
          <a:p>
            <a:pPr>
              <a:buFont typeface="Wingdings" pitchFamily="2" charset="2"/>
              <a:buNone/>
              <a:defRPr/>
            </a:pPr>
            <a:r>
              <a:rPr lang="en-US" b="1" smtClean="0">
                <a:latin typeface="Comic Sans MS" pitchFamily="66" charset="0"/>
              </a:rPr>
              <a:t>I.  IgG</a:t>
            </a:r>
          </a:p>
          <a:p>
            <a:pPr>
              <a:buFont typeface="Monotype Sorts" pitchFamily="2" charset="2"/>
              <a:buChar char="u"/>
              <a:defRPr/>
            </a:pPr>
            <a:r>
              <a:rPr lang="en-US" sz="2400" b="1" smtClean="0">
                <a:latin typeface="Comic Sans MS" pitchFamily="66" charset="0"/>
              </a:rPr>
              <a:t>Structure:  Monomer</a:t>
            </a:r>
          </a:p>
          <a:p>
            <a:pPr>
              <a:buFont typeface="Monotype Sorts" pitchFamily="2" charset="2"/>
              <a:buChar char="u"/>
              <a:defRPr/>
            </a:pPr>
            <a:r>
              <a:rPr lang="en-US" sz="2400" b="1" smtClean="0">
                <a:latin typeface="Comic Sans MS" pitchFamily="66" charset="0"/>
              </a:rPr>
              <a:t>Percentage serum antibodies:  80%</a:t>
            </a:r>
          </a:p>
          <a:p>
            <a:pPr>
              <a:buFont typeface="Monotype Sorts" pitchFamily="2" charset="2"/>
              <a:buChar char="u"/>
              <a:defRPr/>
            </a:pPr>
            <a:r>
              <a:rPr lang="en-US" sz="2400" b="1" smtClean="0">
                <a:latin typeface="Comic Sans MS" pitchFamily="66" charset="0"/>
              </a:rPr>
              <a:t>Location: Blood, lymph, intestine</a:t>
            </a:r>
          </a:p>
          <a:p>
            <a:pPr>
              <a:buFont typeface="Monotype Sorts" pitchFamily="2" charset="2"/>
              <a:buChar char="u"/>
              <a:defRPr/>
            </a:pPr>
            <a:r>
              <a:rPr lang="en-US" sz="2400" b="1" smtClean="0">
                <a:latin typeface="Comic Sans MS" pitchFamily="66" charset="0"/>
              </a:rPr>
              <a:t>Half-life in serum: 23 days</a:t>
            </a:r>
          </a:p>
          <a:p>
            <a:pPr>
              <a:buFont typeface="Monotype Sorts" pitchFamily="2" charset="2"/>
              <a:buChar char="u"/>
              <a:defRPr/>
            </a:pPr>
            <a:r>
              <a:rPr lang="en-US" sz="2400" b="1" smtClean="0">
                <a:latin typeface="Comic Sans MS" pitchFamily="66" charset="0"/>
              </a:rPr>
              <a:t>Complement Fixation: Yes</a:t>
            </a:r>
          </a:p>
          <a:p>
            <a:pPr>
              <a:buFont typeface="Monotype Sorts" pitchFamily="2" charset="2"/>
              <a:buChar char="u"/>
              <a:defRPr/>
            </a:pPr>
            <a:r>
              <a:rPr lang="en-US" sz="2400" b="1" smtClean="0">
                <a:latin typeface="Comic Sans MS" pitchFamily="66" charset="0"/>
              </a:rPr>
              <a:t>Placental Transfer: Yes</a:t>
            </a:r>
          </a:p>
          <a:p>
            <a:pPr>
              <a:buFont typeface="Monotype Sorts" pitchFamily="2" charset="2"/>
              <a:buChar char="u"/>
              <a:defRPr/>
            </a:pPr>
            <a:r>
              <a:rPr lang="en-US" sz="2400" b="1" smtClean="0">
                <a:latin typeface="Comic Sans MS" pitchFamily="66" charset="0"/>
              </a:rPr>
              <a:t>Known Functions: Enhances phagocytosis, neutralizes toxins and viruses, protects fetus and newborn.</a:t>
            </a:r>
          </a:p>
        </p:txBody>
      </p:sp>
    </p:spTree>
    <p:extLst>
      <p:ext uri="{BB962C8B-B14F-4D97-AF65-F5344CB8AC3E}">
        <p14:creationId xmlns:p14="http://schemas.microsoft.com/office/powerpoint/2010/main" xmlns="" val="2206689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additive="base">
                                        <p:cTn id="31" dur="500" fill="hold"/>
                                        <p:tgtEl>
                                          <p:spTgt spid="358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58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5843">
                                            <p:txEl>
                                              <p:pRg st="5" end="5"/>
                                            </p:txEl>
                                          </p:spTgt>
                                        </p:tgtEl>
                                        <p:attrNameLst>
                                          <p:attrName>style.visibility</p:attrName>
                                        </p:attrNameLst>
                                      </p:cBhvr>
                                      <p:to>
                                        <p:strVal val="visible"/>
                                      </p:to>
                                    </p:set>
                                    <p:anim calcmode="lin" valueType="num">
                                      <p:cBhvr additive="base">
                                        <p:cTn id="37" dur="500" fill="hold"/>
                                        <p:tgtEl>
                                          <p:spTgt spid="358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58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5843">
                                            <p:txEl>
                                              <p:pRg st="6" end="6"/>
                                            </p:txEl>
                                          </p:spTgt>
                                        </p:tgtEl>
                                        <p:attrNameLst>
                                          <p:attrName>style.visibility</p:attrName>
                                        </p:attrNameLst>
                                      </p:cBhvr>
                                      <p:to>
                                        <p:strVal val="visible"/>
                                      </p:to>
                                    </p:set>
                                    <p:anim calcmode="lin" valueType="num">
                                      <p:cBhvr additive="base">
                                        <p:cTn id="43" dur="500" fill="hold"/>
                                        <p:tgtEl>
                                          <p:spTgt spid="358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584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5843">
                                            <p:txEl>
                                              <p:pRg st="7" end="7"/>
                                            </p:txEl>
                                          </p:spTgt>
                                        </p:tgtEl>
                                        <p:attrNameLst>
                                          <p:attrName>style.visibility</p:attrName>
                                        </p:attrNameLst>
                                      </p:cBhvr>
                                      <p:to>
                                        <p:strVal val="visible"/>
                                      </p:to>
                                    </p:set>
                                    <p:anim calcmode="lin" valueType="num">
                                      <p:cBhvr additive="base">
                                        <p:cTn id="49" dur="500" fill="hold"/>
                                        <p:tgtEl>
                                          <p:spTgt spid="3584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584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228600" y="152400"/>
            <a:ext cx="8686800"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a:xfrm>
            <a:off x="381000" y="228600"/>
            <a:ext cx="8610600" cy="1143000"/>
          </a:xfrm>
          <a:solidFill>
            <a:srgbClr val="FFFF00"/>
          </a:solidFill>
          <a:ln w="38100">
            <a:solidFill>
              <a:srgbClr val="FF0000"/>
            </a:solidFill>
          </a:ln>
        </p:spPr>
        <p:txBody>
          <a:bodyPr>
            <a:normAutofit/>
          </a:bodyPr>
          <a:lstStyle/>
          <a:p>
            <a:r>
              <a:rPr lang="en-US" sz="3600" b="1"/>
              <a:t>Antibody Classes And Biological Activities</a:t>
            </a:r>
          </a:p>
        </p:txBody>
      </p:sp>
      <p:sp>
        <p:nvSpPr>
          <p:cNvPr id="16387" name="Rectangle 3"/>
          <p:cNvSpPr>
            <a:spLocks noGrp="1" noChangeArrowheads="1"/>
          </p:cNvSpPr>
          <p:nvPr>
            <p:ph idx="1"/>
          </p:nvPr>
        </p:nvSpPr>
        <p:spPr>
          <a:xfrm>
            <a:off x="685800" y="1600200"/>
            <a:ext cx="7772400" cy="4495800"/>
          </a:xfrm>
        </p:spPr>
        <p:txBody>
          <a:bodyPr>
            <a:normAutofit/>
          </a:bodyPr>
          <a:lstStyle/>
          <a:p>
            <a:r>
              <a:rPr lang="en-US"/>
              <a:t>IgG</a:t>
            </a:r>
          </a:p>
          <a:p>
            <a:pPr lvl="1"/>
            <a:r>
              <a:rPr lang="en-US"/>
              <a:t>Most abundant immunoglobin 80% of serum Ig</a:t>
            </a:r>
          </a:p>
          <a:p>
            <a:pPr lvl="1"/>
            <a:r>
              <a:rPr lang="en-US"/>
              <a:t>~10mg/mL</a:t>
            </a:r>
          </a:p>
          <a:p>
            <a:pPr lvl="1"/>
            <a:r>
              <a:rPr lang="en-US"/>
              <a:t>IgG1,2,3,4 (decreasing serum concentration)</a:t>
            </a:r>
          </a:p>
          <a:p>
            <a:pPr lvl="1"/>
            <a:r>
              <a:rPr lang="en-US"/>
              <a:t>IgG1, IgG3 and IgG4 cross placenta</a:t>
            </a:r>
          </a:p>
          <a:p>
            <a:pPr lvl="1"/>
            <a:r>
              <a:rPr lang="en-US"/>
              <a:t>IgG3 Most effective complement activator</a:t>
            </a:r>
          </a:p>
          <a:p>
            <a:pPr lvl="1"/>
            <a:r>
              <a:rPr lang="en-US"/>
              <a:t>IgG1 and IgG3 High affinity for FcR on phagocytic cells, good for opsonization</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en-US" sz="4000" b="1" u="sng" smtClean="0">
                <a:latin typeface="Comic Sans MS" pitchFamily="66" charset="0"/>
              </a:rPr>
              <a:t>Immunoglobulin Classes</a:t>
            </a:r>
          </a:p>
        </p:txBody>
      </p:sp>
      <p:sp>
        <p:nvSpPr>
          <p:cNvPr id="36867" name="Rectangle 3"/>
          <p:cNvSpPr>
            <a:spLocks noGrp="1" noChangeArrowheads="1"/>
          </p:cNvSpPr>
          <p:nvPr>
            <p:ph type="body" idx="4294967295"/>
          </p:nvPr>
        </p:nvSpPr>
        <p:spPr>
          <a:xfrm>
            <a:off x="0" y="1524000"/>
            <a:ext cx="8382000" cy="4953000"/>
          </a:xfrm>
        </p:spPr>
        <p:txBody>
          <a:bodyPr/>
          <a:lstStyle/>
          <a:p>
            <a:pPr>
              <a:buFont typeface="Wingdings" pitchFamily="2" charset="2"/>
              <a:buNone/>
              <a:defRPr/>
            </a:pPr>
            <a:r>
              <a:rPr lang="en-US" b="1" smtClean="0">
                <a:latin typeface="Comic Sans MS" pitchFamily="66" charset="0"/>
              </a:rPr>
              <a:t>II.  IgM</a:t>
            </a:r>
          </a:p>
          <a:p>
            <a:pPr>
              <a:buFont typeface="Monotype Sorts" pitchFamily="2" charset="2"/>
              <a:buChar char="u"/>
              <a:defRPr/>
            </a:pPr>
            <a:r>
              <a:rPr lang="en-US" sz="2400" b="1" smtClean="0">
                <a:latin typeface="Comic Sans MS" pitchFamily="66" charset="0"/>
              </a:rPr>
              <a:t>Structure:  Pentamer</a:t>
            </a:r>
          </a:p>
          <a:p>
            <a:pPr>
              <a:buFont typeface="Monotype Sorts" pitchFamily="2" charset="2"/>
              <a:buChar char="u"/>
              <a:defRPr/>
            </a:pPr>
            <a:r>
              <a:rPr lang="en-US" sz="2400" b="1" smtClean="0">
                <a:latin typeface="Comic Sans MS" pitchFamily="66" charset="0"/>
              </a:rPr>
              <a:t>Percentage serum antibodies:  5-10%</a:t>
            </a:r>
          </a:p>
          <a:p>
            <a:pPr>
              <a:buFont typeface="Monotype Sorts" pitchFamily="2" charset="2"/>
              <a:buChar char="u"/>
              <a:defRPr/>
            </a:pPr>
            <a:r>
              <a:rPr lang="en-US" sz="2400" b="1" smtClean="0">
                <a:latin typeface="Comic Sans MS" pitchFamily="66" charset="0"/>
              </a:rPr>
              <a:t>Location: Blood, lymph, B cell surface (monomer)</a:t>
            </a:r>
          </a:p>
          <a:p>
            <a:pPr>
              <a:buFont typeface="Monotype Sorts" pitchFamily="2" charset="2"/>
              <a:buChar char="u"/>
              <a:defRPr/>
            </a:pPr>
            <a:r>
              <a:rPr lang="en-US" sz="2400" b="1" smtClean="0">
                <a:latin typeface="Comic Sans MS" pitchFamily="66" charset="0"/>
              </a:rPr>
              <a:t>Half-life in serum: 5 days</a:t>
            </a:r>
          </a:p>
          <a:p>
            <a:pPr>
              <a:buFont typeface="Monotype Sorts" pitchFamily="2" charset="2"/>
              <a:buChar char="u"/>
              <a:defRPr/>
            </a:pPr>
            <a:r>
              <a:rPr lang="en-US" sz="2400" b="1" smtClean="0">
                <a:latin typeface="Comic Sans MS" pitchFamily="66" charset="0"/>
              </a:rPr>
              <a:t>Complement Fixation: Yes</a:t>
            </a:r>
          </a:p>
          <a:p>
            <a:pPr>
              <a:buFont typeface="Monotype Sorts" pitchFamily="2" charset="2"/>
              <a:buChar char="u"/>
              <a:defRPr/>
            </a:pPr>
            <a:r>
              <a:rPr lang="en-US" sz="2400" b="1" smtClean="0">
                <a:latin typeface="Comic Sans MS" pitchFamily="66" charset="0"/>
              </a:rPr>
              <a:t>Placental Transfer: No</a:t>
            </a:r>
          </a:p>
          <a:p>
            <a:pPr>
              <a:buFont typeface="Monotype Sorts" pitchFamily="2" charset="2"/>
              <a:buChar char="u"/>
              <a:defRPr/>
            </a:pPr>
            <a:r>
              <a:rPr lang="en-US" sz="2400" b="1" smtClean="0">
                <a:latin typeface="Comic Sans MS" pitchFamily="66" charset="0"/>
              </a:rPr>
              <a:t>Known Functions: First antibodies produced during an infection. Effective against microbes and agglutinating antigens.</a:t>
            </a:r>
            <a:r>
              <a:rPr lang="en-US" sz="2400" b="1" smtClean="0"/>
              <a:t> </a:t>
            </a:r>
          </a:p>
        </p:txBody>
      </p:sp>
    </p:spTree>
    <p:extLst>
      <p:ext uri="{BB962C8B-B14F-4D97-AF65-F5344CB8AC3E}">
        <p14:creationId xmlns:p14="http://schemas.microsoft.com/office/powerpoint/2010/main" xmlns="" val="444618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685800" y="304800"/>
            <a:ext cx="7772400" cy="1143000"/>
          </a:xfrm>
          <a:solidFill>
            <a:srgbClr val="FFFF00"/>
          </a:solidFill>
          <a:ln w="38100">
            <a:solidFill>
              <a:srgbClr val="FF0000"/>
            </a:solidFill>
          </a:ln>
        </p:spPr>
        <p:txBody>
          <a:bodyPr>
            <a:normAutofit fontScale="90000"/>
          </a:bodyPr>
          <a:lstStyle/>
          <a:p>
            <a:r>
              <a:rPr lang="en-US" sz="3600" b="1"/>
              <a:t>Antibody Classes And Biological Activities</a:t>
            </a:r>
          </a:p>
        </p:txBody>
      </p:sp>
      <p:sp>
        <p:nvSpPr>
          <p:cNvPr id="17411" name="Rectangle 3"/>
          <p:cNvSpPr>
            <a:spLocks noGrp="1" noChangeArrowheads="1"/>
          </p:cNvSpPr>
          <p:nvPr>
            <p:ph idx="1"/>
          </p:nvPr>
        </p:nvSpPr>
        <p:spPr/>
        <p:txBody>
          <a:bodyPr/>
          <a:lstStyle/>
          <a:p>
            <a:r>
              <a:rPr lang="en-US" sz="2800"/>
              <a:t>IgM</a:t>
            </a:r>
          </a:p>
          <a:p>
            <a:pPr lvl="1"/>
            <a:r>
              <a:rPr lang="en-US" sz="2400"/>
              <a:t>5-10% of serum immunoglobulin</a:t>
            </a:r>
          </a:p>
          <a:p>
            <a:pPr lvl="1"/>
            <a:r>
              <a:rPr lang="en-US" sz="2400"/>
              <a:t>1.5mg/mL</a:t>
            </a:r>
          </a:p>
          <a:p>
            <a:pPr lvl="1"/>
            <a:r>
              <a:rPr lang="en-US" sz="2400"/>
              <a:t>mIgM (also IgD) expressed on B-cells as BCR</a:t>
            </a:r>
          </a:p>
          <a:p>
            <a:pPr lvl="1"/>
            <a:r>
              <a:rPr lang="en-US" sz="2400"/>
              <a:t>Pentameric version is secreted</a:t>
            </a:r>
          </a:p>
          <a:p>
            <a:pPr lvl="1"/>
            <a:r>
              <a:rPr lang="en-US" sz="2400"/>
              <a:t>First Ig of primary immune response</a:t>
            </a:r>
          </a:p>
          <a:p>
            <a:pPr lvl="1"/>
            <a:r>
              <a:rPr lang="en-US" sz="2400"/>
              <a:t>High valence Ig (10 theoretical), 5 empirical</a:t>
            </a:r>
          </a:p>
          <a:p>
            <a:pPr lvl="1"/>
            <a:r>
              <a:rPr lang="en-US" sz="2400"/>
              <a:t>More efficient than IgG in complement activation</a:t>
            </a:r>
          </a:p>
          <a:p>
            <a:pPr lvl="1"/>
            <a:endParaRPr lang="en-US" sz="240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9"/>
          <p:cNvPicPr>
            <a:picLocks noChangeAspect="1" noChangeArrowheads="1"/>
          </p:cNvPicPr>
          <p:nvPr/>
        </p:nvPicPr>
        <p:blipFill>
          <a:blip r:embed="rId2" cstate="print"/>
          <a:srcRect/>
          <a:stretch>
            <a:fillRect/>
          </a:stretch>
        </p:blipFill>
        <p:spPr bwMode="auto">
          <a:xfrm>
            <a:off x="2133600" y="477838"/>
            <a:ext cx="5257800" cy="5694362"/>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pPr eaLnBrk="1" hangingPunct="1">
              <a:defRPr/>
            </a:pPr>
            <a:r>
              <a:rPr lang="en-US" sz="4000" b="1" u="sng" smtClean="0">
                <a:latin typeface="Comic Sans MS" pitchFamily="66" charset="0"/>
              </a:rPr>
              <a:t>Immunoglobulin Classes</a:t>
            </a:r>
          </a:p>
        </p:txBody>
      </p:sp>
      <p:sp>
        <p:nvSpPr>
          <p:cNvPr id="37891" name="Rectangle 3"/>
          <p:cNvSpPr>
            <a:spLocks noGrp="1" noChangeArrowheads="1"/>
          </p:cNvSpPr>
          <p:nvPr>
            <p:ph type="body" idx="4294967295"/>
          </p:nvPr>
        </p:nvSpPr>
        <p:spPr>
          <a:xfrm>
            <a:off x="0" y="1600200"/>
            <a:ext cx="8458200" cy="4876800"/>
          </a:xfrm>
        </p:spPr>
        <p:txBody>
          <a:bodyPr/>
          <a:lstStyle/>
          <a:p>
            <a:pPr>
              <a:buFont typeface="Wingdings" pitchFamily="2" charset="2"/>
              <a:buNone/>
              <a:defRPr/>
            </a:pPr>
            <a:r>
              <a:rPr lang="en-US" b="1" smtClean="0">
                <a:latin typeface="Comic Sans MS" pitchFamily="66" charset="0"/>
              </a:rPr>
              <a:t>III.  IgA</a:t>
            </a:r>
          </a:p>
          <a:p>
            <a:pPr>
              <a:buFont typeface="Monotype Sorts" pitchFamily="2" charset="2"/>
              <a:buChar char="u"/>
              <a:defRPr/>
            </a:pPr>
            <a:r>
              <a:rPr lang="en-US" sz="2400" b="1" smtClean="0">
                <a:latin typeface="Comic Sans MS" pitchFamily="66" charset="0"/>
              </a:rPr>
              <a:t>Structure:  Dimer</a:t>
            </a:r>
          </a:p>
          <a:p>
            <a:pPr>
              <a:buFont typeface="Monotype Sorts" pitchFamily="2" charset="2"/>
              <a:buChar char="u"/>
              <a:defRPr/>
            </a:pPr>
            <a:r>
              <a:rPr lang="en-US" sz="2400" b="1" smtClean="0">
                <a:latin typeface="Comic Sans MS" pitchFamily="66" charset="0"/>
              </a:rPr>
              <a:t>Percentage serum antibodies:  10-15%</a:t>
            </a:r>
          </a:p>
          <a:p>
            <a:pPr>
              <a:buFont typeface="Monotype Sorts" pitchFamily="2" charset="2"/>
              <a:buChar char="u"/>
              <a:defRPr/>
            </a:pPr>
            <a:r>
              <a:rPr lang="en-US" sz="2400" b="1" smtClean="0">
                <a:latin typeface="Comic Sans MS" pitchFamily="66" charset="0"/>
              </a:rPr>
              <a:t>Location: Secretions (tears, saliva, intestine, milk), blood and lymph.</a:t>
            </a:r>
          </a:p>
          <a:p>
            <a:pPr>
              <a:buFont typeface="Monotype Sorts" pitchFamily="2" charset="2"/>
              <a:buChar char="u"/>
              <a:defRPr/>
            </a:pPr>
            <a:r>
              <a:rPr lang="en-US" sz="2400" b="1" smtClean="0">
                <a:latin typeface="Comic Sans MS" pitchFamily="66" charset="0"/>
              </a:rPr>
              <a:t>Half-life in serum: 6 days</a:t>
            </a:r>
          </a:p>
          <a:p>
            <a:pPr>
              <a:buFont typeface="Monotype Sorts" pitchFamily="2" charset="2"/>
              <a:buChar char="u"/>
              <a:defRPr/>
            </a:pPr>
            <a:r>
              <a:rPr lang="en-US" sz="2400" b="1" smtClean="0">
                <a:latin typeface="Comic Sans MS" pitchFamily="66" charset="0"/>
              </a:rPr>
              <a:t>Complement Fixation: No</a:t>
            </a:r>
          </a:p>
          <a:p>
            <a:pPr>
              <a:buFont typeface="Monotype Sorts" pitchFamily="2" charset="2"/>
              <a:buChar char="u"/>
              <a:defRPr/>
            </a:pPr>
            <a:r>
              <a:rPr lang="en-US" sz="2400" b="1" smtClean="0">
                <a:latin typeface="Comic Sans MS" pitchFamily="66" charset="0"/>
              </a:rPr>
              <a:t>Placental Transfer: No</a:t>
            </a:r>
          </a:p>
          <a:p>
            <a:pPr>
              <a:buFont typeface="Monotype Sorts" pitchFamily="2" charset="2"/>
              <a:buChar char="u"/>
              <a:defRPr/>
            </a:pPr>
            <a:r>
              <a:rPr lang="en-US" sz="2400" b="1" smtClean="0">
                <a:latin typeface="Comic Sans MS" pitchFamily="66" charset="0"/>
              </a:rPr>
              <a:t>Known Functions: Localized protection of </a:t>
            </a:r>
            <a:r>
              <a:rPr lang="en-US" sz="2400" b="1" i="1" smtClean="0">
                <a:latin typeface="Comic Sans MS" pitchFamily="66" charset="0"/>
              </a:rPr>
              <a:t>mucosal</a:t>
            </a:r>
            <a:r>
              <a:rPr lang="en-US" sz="2400" b="1" smtClean="0">
                <a:latin typeface="Comic Sans MS" pitchFamily="66" charset="0"/>
              </a:rPr>
              <a:t> surfaces.  Provides immunity to infant digestive tract.</a:t>
            </a:r>
          </a:p>
        </p:txBody>
      </p:sp>
    </p:spTree>
    <p:extLst>
      <p:ext uri="{BB962C8B-B14F-4D97-AF65-F5344CB8AC3E}">
        <p14:creationId xmlns:p14="http://schemas.microsoft.com/office/powerpoint/2010/main" xmlns="" val="5995221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685800" y="152400"/>
            <a:ext cx="7772400" cy="1143000"/>
          </a:xfrm>
          <a:solidFill>
            <a:srgbClr val="FFFF00"/>
          </a:solidFill>
          <a:ln w="38100">
            <a:solidFill>
              <a:srgbClr val="FF0000"/>
            </a:solidFill>
          </a:ln>
        </p:spPr>
        <p:txBody>
          <a:bodyPr>
            <a:normAutofit fontScale="90000"/>
          </a:bodyPr>
          <a:lstStyle/>
          <a:p>
            <a:r>
              <a:rPr lang="en-US" sz="3600" b="1"/>
              <a:t>Antibody Classes And Biological Activities</a:t>
            </a:r>
          </a:p>
        </p:txBody>
      </p:sp>
      <p:sp>
        <p:nvSpPr>
          <p:cNvPr id="18435" name="Rectangle 3"/>
          <p:cNvSpPr>
            <a:spLocks noGrp="1" noChangeArrowheads="1"/>
          </p:cNvSpPr>
          <p:nvPr>
            <p:ph idx="1"/>
          </p:nvPr>
        </p:nvSpPr>
        <p:spPr>
          <a:xfrm>
            <a:off x="685800" y="1600200"/>
            <a:ext cx="7772400" cy="4495800"/>
          </a:xfrm>
        </p:spPr>
        <p:txBody>
          <a:bodyPr>
            <a:normAutofit/>
          </a:bodyPr>
          <a:lstStyle/>
          <a:p>
            <a:r>
              <a:rPr lang="en-US"/>
              <a:t>IgA</a:t>
            </a:r>
          </a:p>
          <a:p>
            <a:pPr lvl="1"/>
            <a:r>
              <a:rPr lang="en-US"/>
              <a:t>10-15% of serum IgG</a:t>
            </a:r>
          </a:p>
          <a:p>
            <a:pPr lvl="1"/>
            <a:r>
              <a:rPr lang="en-US"/>
              <a:t>Predominant Ig in secretions</a:t>
            </a:r>
          </a:p>
          <a:p>
            <a:pPr lvl="2"/>
            <a:r>
              <a:rPr lang="en-US"/>
              <a:t>Milk, saliva, tears, mucus</a:t>
            </a:r>
          </a:p>
          <a:p>
            <a:pPr lvl="1"/>
            <a:r>
              <a:rPr lang="en-US"/>
              <a:t>5-15 g of IgA released in secretions!!!!</a:t>
            </a:r>
          </a:p>
          <a:p>
            <a:pPr lvl="1"/>
            <a:r>
              <a:rPr lang="en-US"/>
              <a:t>Serum mainly monomeric, polymers possible not common though</a:t>
            </a:r>
          </a:p>
          <a:p>
            <a:pPr lvl="1"/>
            <a:r>
              <a:rPr lang="en-US"/>
              <a:t>Secretions, as dimer or tetramer+J-chain polyptetide+secretory component (Poly IgR)</a:t>
            </a:r>
          </a:p>
          <a:p>
            <a:pPr lvl="1"/>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defRPr/>
            </a:pPr>
            <a:r>
              <a:rPr lang="en-US" sz="4000" b="1" u="sng" smtClean="0">
                <a:latin typeface="Comic Sans MS" pitchFamily="66" charset="0"/>
              </a:rPr>
              <a:t>Immunoglobulin Classes</a:t>
            </a:r>
          </a:p>
        </p:txBody>
      </p:sp>
      <p:sp>
        <p:nvSpPr>
          <p:cNvPr id="38915" name="Rectangle 3"/>
          <p:cNvSpPr>
            <a:spLocks noGrp="1" noChangeArrowheads="1"/>
          </p:cNvSpPr>
          <p:nvPr>
            <p:ph type="body" idx="4294967295"/>
          </p:nvPr>
        </p:nvSpPr>
        <p:spPr>
          <a:xfrm>
            <a:off x="0" y="1600200"/>
            <a:ext cx="8382000" cy="4648200"/>
          </a:xfrm>
        </p:spPr>
        <p:txBody>
          <a:bodyPr/>
          <a:lstStyle/>
          <a:p>
            <a:pPr>
              <a:buFont typeface="Wingdings" pitchFamily="2" charset="2"/>
              <a:buNone/>
              <a:defRPr/>
            </a:pPr>
            <a:r>
              <a:rPr lang="en-US" b="1" smtClean="0">
                <a:latin typeface="Comic Sans MS" pitchFamily="66" charset="0"/>
              </a:rPr>
              <a:t>IV.  IgD</a:t>
            </a:r>
          </a:p>
          <a:p>
            <a:pPr>
              <a:buFont typeface="Monotype Sorts" pitchFamily="2" charset="2"/>
              <a:buChar char="u"/>
              <a:defRPr/>
            </a:pPr>
            <a:r>
              <a:rPr lang="en-US" sz="2400" b="1" smtClean="0">
                <a:latin typeface="Comic Sans MS" pitchFamily="66" charset="0"/>
              </a:rPr>
              <a:t>Structure:  Monomer</a:t>
            </a:r>
          </a:p>
          <a:p>
            <a:pPr>
              <a:buFont typeface="Monotype Sorts" pitchFamily="2" charset="2"/>
              <a:buChar char="u"/>
              <a:defRPr/>
            </a:pPr>
            <a:r>
              <a:rPr lang="en-US" sz="2400" b="1" smtClean="0">
                <a:latin typeface="Comic Sans MS" pitchFamily="66" charset="0"/>
              </a:rPr>
              <a:t>Percentage serum antibodies:  0.2%</a:t>
            </a:r>
          </a:p>
          <a:p>
            <a:pPr>
              <a:buFont typeface="Monotype Sorts" pitchFamily="2" charset="2"/>
              <a:buChar char="u"/>
              <a:defRPr/>
            </a:pPr>
            <a:r>
              <a:rPr lang="en-US" sz="2400" b="1" smtClean="0">
                <a:latin typeface="Comic Sans MS" pitchFamily="66" charset="0"/>
              </a:rPr>
              <a:t>Location: B-cell surface, blood, and lymph</a:t>
            </a:r>
          </a:p>
          <a:p>
            <a:pPr>
              <a:buFont typeface="Monotype Sorts" pitchFamily="2" charset="2"/>
              <a:buChar char="u"/>
              <a:defRPr/>
            </a:pPr>
            <a:r>
              <a:rPr lang="en-US" sz="2400" b="1" smtClean="0">
                <a:latin typeface="Comic Sans MS" pitchFamily="66" charset="0"/>
              </a:rPr>
              <a:t>Half-life in serum: 3 days</a:t>
            </a:r>
          </a:p>
          <a:p>
            <a:pPr>
              <a:buFont typeface="Monotype Sorts" pitchFamily="2" charset="2"/>
              <a:buChar char="u"/>
              <a:defRPr/>
            </a:pPr>
            <a:r>
              <a:rPr lang="en-US" sz="2400" b="1" smtClean="0">
                <a:latin typeface="Comic Sans MS" pitchFamily="66" charset="0"/>
              </a:rPr>
              <a:t>Complement Fixation: No</a:t>
            </a:r>
          </a:p>
          <a:p>
            <a:pPr>
              <a:buFont typeface="Monotype Sorts" pitchFamily="2" charset="2"/>
              <a:buChar char="u"/>
              <a:defRPr/>
            </a:pPr>
            <a:r>
              <a:rPr lang="en-US" sz="2400" b="1" smtClean="0">
                <a:latin typeface="Comic Sans MS" pitchFamily="66" charset="0"/>
              </a:rPr>
              <a:t>Placental Transfer: No</a:t>
            </a:r>
          </a:p>
          <a:p>
            <a:pPr>
              <a:buFont typeface="Monotype Sorts" pitchFamily="2" charset="2"/>
              <a:buChar char="u"/>
              <a:defRPr/>
            </a:pPr>
            <a:r>
              <a:rPr lang="en-US" sz="2400" b="1" smtClean="0">
                <a:latin typeface="Comic Sans MS" pitchFamily="66" charset="0"/>
              </a:rPr>
              <a:t>Known Functions: In serum function is unknown.  On B cell surface, initiate immune response.</a:t>
            </a:r>
          </a:p>
        </p:txBody>
      </p:sp>
    </p:spTree>
    <p:extLst>
      <p:ext uri="{BB962C8B-B14F-4D97-AF65-F5344CB8AC3E}">
        <p14:creationId xmlns:p14="http://schemas.microsoft.com/office/powerpoint/2010/main" xmlns="" val="2764326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1028"/>
          <p:cNvSpPr>
            <a:spLocks noGrp="1" noChangeArrowheads="1"/>
          </p:cNvSpPr>
          <p:nvPr>
            <p:ph type="title"/>
          </p:nvPr>
        </p:nvSpPr>
        <p:spPr>
          <a:xfrm>
            <a:off x="685800" y="304800"/>
            <a:ext cx="7772400" cy="1143000"/>
          </a:xfrm>
          <a:solidFill>
            <a:srgbClr val="FFFF00"/>
          </a:solidFill>
          <a:ln w="38100">
            <a:solidFill>
              <a:srgbClr val="FF0000"/>
            </a:solidFill>
          </a:ln>
        </p:spPr>
        <p:txBody>
          <a:bodyPr>
            <a:normAutofit fontScale="90000"/>
          </a:bodyPr>
          <a:lstStyle/>
          <a:p>
            <a:r>
              <a:rPr lang="en-US" sz="3600" b="1"/>
              <a:t>Antibody Classes And Biological Activities</a:t>
            </a:r>
          </a:p>
        </p:txBody>
      </p:sp>
      <p:sp>
        <p:nvSpPr>
          <p:cNvPr id="27651" name="Rectangle 1027"/>
          <p:cNvSpPr>
            <a:spLocks noGrp="1" noChangeArrowheads="1"/>
          </p:cNvSpPr>
          <p:nvPr>
            <p:ph idx="1"/>
          </p:nvPr>
        </p:nvSpPr>
        <p:spPr/>
        <p:txBody>
          <a:bodyPr/>
          <a:lstStyle/>
          <a:p>
            <a:r>
              <a:rPr lang="en-US"/>
              <a:t>IgD </a:t>
            </a:r>
          </a:p>
          <a:p>
            <a:pPr lvl="1"/>
            <a:r>
              <a:rPr lang="en-US"/>
              <a:t>Expressed on B-cell Surface</a:t>
            </a:r>
          </a:p>
          <a:p>
            <a:r>
              <a:rPr lang="en-US"/>
              <a:t>IgM and IgD, Expressed on B-cell Surface</a:t>
            </a:r>
          </a:p>
          <a:p>
            <a:r>
              <a:rPr lang="en-US"/>
              <a:t>We Do Not Know Any Other Biological Effector Activity</a:t>
            </a:r>
          </a:p>
          <a:p>
            <a:r>
              <a:rPr lang="en-US"/>
              <a:t>Low serum concentrations, ~30</a:t>
            </a:r>
            <a:r>
              <a:rPr lang="en-US">
                <a:sym typeface="Symbol" pitchFamily="18" charset="2"/>
              </a:rPr>
              <a:t></a:t>
            </a:r>
            <a:r>
              <a:rPr lang="en-US"/>
              <a:t>g/mL</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eaLnBrk="1" hangingPunct="1">
              <a:defRPr/>
            </a:pPr>
            <a:r>
              <a:rPr lang="en-US" sz="4000" b="1" u="sng" smtClean="0">
                <a:latin typeface="Comic Sans MS" pitchFamily="66" charset="0"/>
              </a:rPr>
              <a:t>Immunoglobulin Classes</a:t>
            </a:r>
          </a:p>
        </p:txBody>
      </p:sp>
      <p:sp>
        <p:nvSpPr>
          <p:cNvPr id="39939" name="Rectangle 3"/>
          <p:cNvSpPr>
            <a:spLocks noGrp="1" noChangeArrowheads="1"/>
          </p:cNvSpPr>
          <p:nvPr>
            <p:ph type="body" idx="4294967295"/>
          </p:nvPr>
        </p:nvSpPr>
        <p:spPr>
          <a:xfrm>
            <a:off x="533400" y="1828800"/>
            <a:ext cx="8153400" cy="4724400"/>
          </a:xfrm>
        </p:spPr>
        <p:txBody>
          <a:bodyPr/>
          <a:lstStyle/>
          <a:p>
            <a:pPr>
              <a:buFont typeface="Wingdings" pitchFamily="2" charset="2"/>
              <a:buNone/>
              <a:defRPr/>
            </a:pPr>
            <a:r>
              <a:rPr lang="en-US" b="1" dirty="0" smtClean="0">
                <a:latin typeface="Comic Sans MS" pitchFamily="66" charset="0"/>
              </a:rPr>
              <a:t>V. </a:t>
            </a:r>
            <a:r>
              <a:rPr lang="en-US" b="1" dirty="0" err="1" smtClean="0">
                <a:latin typeface="Comic Sans MS" pitchFamily="66" charset="0"/>
              </a:rPr>
              <a:t>IgE</a:t>
            </a:r>
            <a:endParaRPr lang="en-US" b="1" dirty="0" smtClean="0">
              <a:latin typeface="Comic Sans MS" pitchFamily="66" charset="0"/>
            </a:endParaRPr>
          </a:p>
          <a:p>
            <a:pPr>
              <a:buFont typeface="Monotype Sorts" pitchFamily="2" charset="2"/>
              <a:buChar char="u"/>
              <a:defRPr/>
            </a:pPr>
            <a:r>
              <a:rPr lang="en-US" sz="2400" b="1" dirty="0" smtClean="0">
                <a:latin typeface="Comic Sans MS" pitchFamily="66" charset="0"/>
              </a:rPr>
              <a:t>Structure:  Monomer</a:t>
            </a:r>
          </a:p>
          <a:p>
            <a:pPr>
              <a:buFont typeface="Monotype Sorts" pitchFamily="2" charset="2"/>
              <a:buChar char="u"/>
              <a:defRPr/>
            </a:pPr>
            <a:r>
              <a:rPr lang="en-US" sz="2400" b="1" dirty="0" smtClean="0">
                <a:latin typeface="Comic Sans MS" pitchFamily="66" charset="0"/>
              </a:rPr>
              <a:t>Percentage serum antibodies:  0.002%</a:t>
            </a:r>
          </a:p>
          <a:p>
            <a:pPr>
              <a:buFont typeface="Monotype Sorts" pitchFamily="2" charset="2"/>
              <a:buChar char="u"/>
              <a:defRPr/>
            </a:pPr>
            <a:r>
              <a:rPr lang="en-US" sz="2400" b="1" dirty="0" smtClean="0">
                <a:latin typeface="Comic Sans MS" pitchFamily="66" charset="0"/>
              </a:rPr>
              <a:t>Location: Bound to mast cells and </a:t>
            </a:r>
            <a:r>
              <a:rPr lang="en-US" sz="2400" b="1" dirty="0" err="1" smtClean="0">
                <a:latin typeface="Comic Sans MS" pitchFamily="66" charset="0"/>
              </a:rPr>
              <a:t>basophils</a:t>
            </a:r>
            <a:r>
              <a:rPr lang="en-US" sz="2400" b="1" dirty="0" smtClean="0">
                <a:latin typeface="Comic Sans MS" pitchFamily="66" charset="0"/>
              </a:rPr>
              <a:t> throughout body.  Blood.</a:t>
            </a:r>
          </a:p>
          <a:p>
            <a:pPr>
              <a:buFont typeface="Monotype Sorts" pitchFamily="2" charset="2"/>
              <a:buChar char="u"/>
              <a:defRPr/>
            </a:pPr>
            <a:r>
              <a:rPr lang="en-US" sz="2400" b="1" dirty="0" smtClean="0">
                <a:latin typeface="Comic Sans MS" pitchFamily="66" charset="0"/>
              </a:rPr>
              <a:t>Half-life in serum: 2 days</a:t>
            </a:r>
          </a:p>
          <a:p>
            <a:pPr>
              <a:buFont typeface="Monotype Sorts" pitchFamily="2" charset="2"/>
              <a:buChar char="u"/>
              <a:defRPr/>
            </a:pPr>
            <a:r>
              <a:rPr lang="en-US" sz="2400" b="1" dirty="0" smtClean="0">
                <a:latin typeface="Comic Sans MS" pitchFamily="66" charset="0"/>
              </a:rPr>
              <a:t>Complement Fixation: No</a:t>
            </a:r>
          </a:p>
          <a:p>
            <a:pPr>
              <a:buFont typeface="Monotype Sorts" pitchFamily="2" charset="2"/>
              <a:buChar char="u"/>
              <a:defRPr/>
            </a:pPr>
            <a:r>
              <a:rPr lang="en-US" sz="2400" b="1" dirty="0" smtClean="0">
                <a:latin typeface="Comic Sans MS" pitchFamily="66" charset="0"/>
              </a:rPr>
              <a:t>Placental Transfer: No</a:t>
            </a:r>
          </a:p>
          <a:p>
            <a:pPr>
              <a:buFont typeface="Monotype Sorts" pitchFamily="2" charset="2"/>
              <a:buChar char="u"/>
              <a:defRPr/>
            </a:pPr>
            <a:r>
              <a:rPr lang="en-US" sz="2400" b="1" dirty="0" smtClean="0">
                <a:latin typeface="Comic Sans MS" pitchFamily="66" charset="0"/>
              </a:rPr>
              <a:t>Known Functions: Allergic reactions.  Possibly </a:t>
            </a:r>
            <a:r>
              <a:rPr lang="en-US" sz="2400" b="1" dirty="0" err="1" smtClean="0">
                <a:latin typeface="Comic Sans MS" pitchFamily="66" charset="0"/>
              </a:rPr>
              <a:t>lysis</a:t>
            </a:r>
            <a:r>
              <a:rPr lang="en-US" sz="2400" b="1" dirty="0" smtClean="0">
                <a:latin typeface="Comic Sans MS" pitchFamily="66" charset="0"/>
              </a:rPr>
              <a:t> of worms.</a:t>
            </a:r>
          </a:p>
        </p:txBody>
      </p:sp>
    </p:spTree>
    <p:extLst>
      <p:ext uri="{BB962C8B-B14F-4D97-AF65-F5344CB8AC3E}">
        <p14:creationId xmlns:p14="http://schemas.microsoft.com/office/powerpoint/2010/main" xmlns="" val="181628130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685800" y="152400"/>
            <a:ext cx="7772400" cy="1143000"/>
          </a:xfrm>
          <a:solidFill>
            <a:srgbClr val="FFFF00"/>
          </a:solidFill>
          <a:ln w="38100">
            <a:solidFill>
              <a:srgbClr val="FF0000"/>
            </a:solidFill>
          </a:ln>
        </p:spPr>
        <p:txBody>
          <a:bodyPr>
            <a:normAutofit fontScale="90000"/>
          </a:bodyPr>
          <a:lstStyle/>
          <a:p>
            <a:r>
              <a:rPr lang="en-US" sz="3600" b="1"/>
              <a:t>Antibody Classes And Biological Activities</a:t>
            </a:r>
          </a:p>
        </p:txBody>
      </p:sp>
      <p:sp>
        <p:nvSpPr>
          <p:cNvPr id="20483" name="Rectangle 3"/>
          <p:cNvSpPr>
            <a:spLocks noGrp="1" noChangeArrowheads="1"/>
          </p:cNvSpPr>
          <p:nvPr>
            <p:ph idx="1"/>
          </p:nvPr>
        </p:nvSpPr>
        <p:spPr>
          <a:xfrm>
            <a:off x="685800" y="1447800"/>
            <a:ext cx="7772400" cy="4648200"/>
          </a:xfrm>
        </p:spPr>
        <p:txBody>
          <a:bodyPr/>
          <a:lstStyle/>
          <a:p>
            <a:r>
              <a:rPr lang="en-US" dirty="0" err="1"/>
              <a:t>IgE</a:t>
            </a:r>
            <a:endParaRPr lang="en-US" dirty="0"/>
          </a:p>
          <a:p>
            <a:pPr lvl="1"/>
            <a:r>
              <a:rPr lang="en-US" dirty="0"/>
              <a:t>Very low serum concentration, 0.3</a:t>
            </a:r>
            <a:r>
              <a:rPr lang="en-US" dirty="0">
                <a:sym typeface="Symbol" pitchFamily="18" charset="2"/>
              </a:rPr>
              <a:t></a:t>
            </a:r>
            <a:r>
              <a:rPr lang="en-US" dirty="0"/>
              <a:t>g/</a:t>
            </a:r>
            <a:r>
              <a:rPr lang="en-US" dirty="0" err="1"/>
              <a:t>mL</a:t>
            </a:r>
            <a:endParaRPr lang="en-US" dirty="0"/>
          </a:p>
          <a:p>
            <a:pPr lvl="1"/>
            <a:r>
              <a:rPr lang="en-US" dirty="0"/>
              <a:t>Participate in immediate hypersensitivities </a:t>
            </a:r>
            <a:r>
              <a:rPr lang="en-US" dirty="0" err="1"/>
              <a:t>reations</a:t>
            </a:r>
            <a:r>
              <a:rPr lang="en-US" dirty="0"/>
              <a:t>. Ex. Asthma, </a:t>
            </a:r>
          </a:p>
          <a:p>
            <a:r>
              <a:rPr lang="en-US" dirty="0"/>
              <a:t>Binds Mast Cells and Blood </a:t>
            </a:r>
            <a:r>
              <a:rPr lang="en-US" dirty="0" err="1"/>
              <a:t>Basophils</a:t>
            </a:r>
            <a:r>
              <a:rPr lang="en-US" dirty="0"/>
              <a:t> </a:t>
            </a:r>
            <a:r>
              <a:rPr lang="en-US" dirty="0" smtClean="0"/>
              <a:t>t </a:t>
            </a:r>
            <a:endParaRPr lang="en-US" dirty="0"/>
          </a:p>
          <a:p>
            <a:r>
              <a:rPr lang="en-US" dirty="0"/>
              <a:t>Binding causes </a:t>
            </a:r>
            <a:r>
              <a:rPr lang="en-US" dirty="0" err="1"/>
              <a:t>degranulation</a:t>
            </a:r>
            <a:r>
              <a:rPr lang="en-US" dirty="0"/>
              <a:t> (Histamine Release)</a:t>
            </a:r>
          </a:p>
          <a:p>
            <a:endParaRPr lang="en-US" dirty="0"/>
          </a:p>
          <a:p>
            <a:endParaRPr lang="en-US" dirty="0"/>
          </a:p>
          <a:p>
            <a:pPr lvl="1"/>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228600" y="152400"/>
            <a:ext cx="8610600" cy="6410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B-lymphocytes</a:t>
            </a:r>
            <a:endParaRPr lang="en-US" dirty="0"/>
          </a:p>
        </p:txBody>
      </p:sp>
      <p:sp>
        <p:nvSpPr>
          <p:cNvPr id="3" name="Content Placeholder 2"/>
          <p:cNvSpPr>
            <a:spLocks noGrp="1"/>
          </p:cNvSpPr>
          <p:nvPr>
            <p:ph idx="1"/>
          </p:nvPr>
        </p:nvSpPr>
        <p:spPr/>
        <p:txBody>
          <a:bodyPr/>
          <a:lstStyle/>
          <a:p>
            <a:pPr algn="just"/>
            <a:r>
              <a:rPr lang="en-US" dirty="0" smtClean="0"/>
              <a:t>Are of two types:</a:t>
            </a:r>
          </a:p>
          <a:p>
            <a:pPr lvl="1" algn="just"/>
            <a:r>
              <a:rPr lang="en-US" dirty="0" smtClean="0"/>
              <a:t>1.Plasma Cells-produce antibody and acts as a antigen. Helps macrophage cells to kill germ cells.</a:t>
            </a:r>
          </a:p>
          <a:p>
            <a:pPr lvl="1" algn="just"/>
            <a:r>
              <a:rPr lang="en-US" dirty="0" smtClean="0"/>
              <a:t>2.Memory Cells-not produced any antibody,</a:t>
            </a:r>
          </a:p>
          <a:p>
            <a:pPr lvl="1" algn="just"/>
            <a:r>
              <a:rPr lang="en-US" dirty="0" smtClean="0"/>
              <a:t>Remain dormant and active when same antigen gets exposed.</a:t>
            </a:r>
          </a:p>
          <a:p>
            <a:pPr lvl="1" algn="just"/>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 LYMPHOCYTES</a:t>
            </a:r>
            <a:endParaRPr lang="en-US" dirty="0"/>
          </a:p>
        </p:txBody>
      </p:sp>
      <p:graphicFrame>
        <p:nvGraphicFramePr>
          <p:cNvPr id="4" name="Content Placeholder 3"/>
          <p:cNvGraphicFramePr>
            <a:graphicFrameLocks noGrp="1"/>
          </p:cNvGraphicFramePr>
          <p:nvPr>
            <p:ph idx="1"/>
          </p:nvPr>
        </p:nvGraphicFramePr>
        <p:xfrm>
          <a:off x="152400" y="1774823"/>
          <a:ext cx="8839200" cy="4778376"/>
        </p:xfrm>
        <a:graphic>
          <a:graphicData uri="http://schemas.openxmlformats.org/drawingml/2006/table">
            <a:tbl>
              <a:tblPr firstRow="1" bandRow="1">
                <a:tableStyleId>{5C22544A-7EE6-4342-B048-85BDC9FD1C3A}</a:tableStyleId>
              </a:tblPr>
              <a:tblGrid>
                <a:gridCol w="4419600"/>
                <a:gridCol w="4419600"/>
              </a:tblGrid>
              <a:tr h="429583">
                <a:tc>
                  <a:txBody>
                    <a:bodyPr/>
                    <a:lstStyle/>
                    <a:p>
                      <a:pPr algn="just"/>
                      <a:r>
                        <a:rPr lang="en-US" dirty="0" smtClean="0"/>
                        <a:t>NAME OF THE T CELL</a:t>
                      </a:r>
                      <a:endParaRPr lang="en-US" dirty="0"/>
                    </a:p>
                  </a:txBody>
                  <a:tcPr/>
                </a:tc>
                <a:tc>
                  <a:txBody>
                    <a:bodyPr/>
                    <a:lstStyle/>
                    <a:p>
                      <a:pPr algn="just"/>
                      <a:r>
                        <a:rPr lang="en-US" dirty="0" smtClean="0"/>
                        <a:t>FUNCTION</a:t>
                      </a:r>
                      <a:endParaRPr lang="en-US" dirty="0"/>
                    </a:p>
                  </a:txBody>
                  <a:tcPr/>
                </a:tc>
              </a:tr>
              <a:tr h="741472">
                <a:tc>
                  <a:txBody>
                    <a:bodyPr/>
                    <a:lstStyle/>
                    <a:p>
                      <a:pPr algn="just"/>
                      <a:r>
                        <a:rPr lang="en-US" dirty="0" smtClean="0"/>
                        <a:t>Helper T cells</a:t>
                      </a:r>
                      <a:endParaRPr lang="en-US" dirty="0"/>
                    </a:p>
                  </a:txBody>
                  <a:tcPr/>
                </a:tc>
                <a:tc>
                  <a:txBody>
                    <a:bodyPr/>
                    <a:lstStyle/>
                    <a:p>
                      <a:pPr algn="just"/>
                      <a:r>
                        <a:rPr lang="en-US" dirty="0" smtClean="0"/>
                        <a:t>Cooperate</a:t>
                      </a:r>
                      <a:r>
                        <a:rPr lang="en-US" baseline="0" dirty="0" smtClean="0"/>
                        <a:t> with B cells( in antibody production) also activate macrophage.</a:t>
                      </a:r>
                      <a:endParaRPr lang="en-US" dirty="0"/>
                    </a:p>
                  </a:txBody>
                  <a:tcPr/>
                </a:tc>
              </a:tr>
              <a:tr h="429583">
                <a:tc>
                  <a:txBody>
                    <a:bodyPr/>
                    <a:lstStyle/>
                    <a:p>
                      <a:pPr algn="just"/>
                      <a:r>
                        <a:rPr lang="en-US" dirty="0" err="1" smtClean="0"/>
                        <a:t>Cytotoxic</a:t>
                      </a:r>
                      <a:r>
                        <a:rPr lang="en-US" dirty="0" smtClean="0"/>
                        <a:t>  T cells</a:t>
                      </a:r>
                      <a:endParaRPr lang="en-US" dirty="0"/>
                    </a:p>
                  </a:txBody>
                  <a:tcPr/>
                </a:tc>
                <a:tc>
                  <a:txBody>
                    <a:bodyPr/>
                    <a:lstStyle/>
                    <a:p>
                      <a:pPr algn="just"/>
                      <a:r>
                        <a:rPr lang="en-US" dirty="0" smtClean="0"/>
                        <a:t>Destroy</a:t>
                      </a:r>
                      <a:r>
                        <a:rPr lang="en-US" baseline="0" dirty="0" smtClean="0"/>
                        <a:t>  viral infected and tumor cells.</a:t>
                      </a:r>
                      <a:endParaRPr lang="en-US" dirty="0"/>
                    </a:p>
                  </a:txBody>
                  <a:tcPr/>
                </a:tc>
              </a:tr>
              <a:tr h="1059246">
                <a:tc>
                  <a:txBody>
                    <a:bodyPr/>
                    <a:lstStyle/>
                    <a:p>
                      <a:pPr algn="just"/>
                      <a:r>
                        <a:rPr lang="en-US" dirty="0" smtClean="0"/>
                        <a:t>Memory  T cells</a:t>
                      </a:r>
                      <a:endParaRPr lang="en-US" dirty="0"/>
                    </a:p>
                  </a:txBody>
                  <a:tcPr/>
                </a:tc>
                <a:tc>
                  <a:txBody>
                    <a:bodyPr/>
                    <a:lstStyle/>
                    <a:p>
                      <a:pPr algn="just"/>
                      <a:r>
                        <a:rPr lang="en-US" dirty="0" smtClean="0"/>
                        <a:t>Potentially cancer</a:t>
                      </a:r>
                      <a:r>
                        <a:rPr lang="en-US" baseline="0" dirty="0" smtClean="0"/>
                        <a:t> fighting T cells and remain after the pathogens have been killed to stop re infection(storing same data)</a:t>
                      </a:r>
                      <a:endParaRPr lang="en-US" dirty="0"/>
                    </a:p>
                  </a:txBody>
                  <a:tcPr/>
                </a:tc>
              </a:tr>
              <a:tr h="1059246">
                <a:tc>
                  <a:txBody>
                    <a:bodyPr/>
                    <a:lstStyle/>
                    <a:p>
                      <a:pPr algn="just"/>
                      <a:r>
                        <a:rPr lang="en-US" dirty="0" smtClean="0"/>
                        <a:t>Suppressor/Regulatory</a:t>
                      </a:r>
                      <a:r>
                        <a:rPr lang="en-US" baseline="0" dirty="0" smtClean="0"/>
                        <a:t> </a:t>
                      </a:r>
                      <a:r>
                        <a:rPr lang="en-US" dirty="0" smtClean="0"/>
                        <a:t> T</a:t>
                      </a:r>
                      <a:r>
                        <a:rPr lang="en-US" baseline="0" dirty="0" smtClean="0"/>
                        <a:t> cells</a:t>
                      </a:r>
                      <a:endParaRPr lang="en-US" dirty="0"/>
                    </a:p>
                  </a:txBody>
                  <a:tcPr/>
                </a:tc>
                <a:tc>
                  <a:txBody>
                    <a:bodyPr/>
                    <a:lstStyle/>
                    <a:p>
                      <a:pPr algn="just"/>
                      <a:r>
                        <a:rPr lang="en-US" dirty="0" smtClean="0"/>
                        <a:t>Basically</a:t>
                      </a:r>
                      <a:r>
                        <a:rPr lang="en-US" baseline="0" dirty="0" smtClean="0"/>
                        <a:t> are the off switch for the immune system and protects healthy cells</a:t>
                      </a:r>
                      <a:endParaRPr lang="en-US" dirty="0" smtClean="0"/>
                    </a:p>
                    <a:p>
                      <a:pPr algn="just"/>
                      <a:endParaRPr lang="en-US" dirty="0"/>
                    </a:p>
                  </a:txBody>
                  <a:tcPr/>
                </a:tc>
              </a:tr>
              <a:tr h="1059246">
                <a:tc>
                  <a:txBody>
                    <a:bodyPr/>
                    <a:lstStyle/>
                    <a:p>
                      <a:pPr algn="just"/>
                      <a:r>
                        <a:rPr lang="en-US" dirty="0" smtClean="0"/>
                        <a:t>Natural </a:t>
                      </a:r>
                      <a:r>
                        <a:rPr lang="en-US" smtClean="0"/>
                        <a:t>Killser</a:t>
                      </a:r>
                      <a:r>
                        <a:rPr lang="en-US" dirty="0" smtClean="0"/>
                        <a:t> T</a:t>
                      </a:r>
                      <a:r>
                        <a:rPr lang="en-US" baseline="0" dirty="0" smtClean="0"/>
                        <a:t> cells</a:t>
                      </a:r>
                      <a:endParaRPr lang="en-US" dirty="0"/>
                    </a:p>
                  </a:txBody>
                  <a:tcPr/>
                </a:tc>
                <a:tc>
                  <a:txBody>
                    <a:bodyPr/>
                    <a:lstStyle/>
                    <a:p>
                      <a:pPr algn="just"/>
                      <a:r>
                        <a:rPr lang="en-US" dirty="0" smtClean="0"/>
                        <a:t>Combine with the antigen on the</a:t>
                      </a:r>
                      <a:r>
                        <a:rPr lang="en-US" baseline="0" dirty="0" smtClean="0"/>
                        <a:t> invading cells  and release chemical ( </a:t>
                      </a:r>
                      <a:r>
                        <a:rPr lang="en-US" baseline="0" dirty="0" err="1" smtClean="0"/>
                        <a:t>lymphokines</a:t>
                      </a:r>
                      <a:r>
                        <a:rPr lang="en-US" baseline="0" dirty="0" smtClean="0"/>
                        <a:t> ) which kill the pathogens</a:t>
                      </a:r>
                      <a:endParaRPr lang="en-US" dirty="0"/>
                    </a:p>
                  </a:txBody>
                  <a:tcPr/>
                </a:tc>
              </a:tr>
            </a:tbl>
          </a:graphicData>
        </a:graphic>
      </p:graphicFrame>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Grafting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Grafts from just any source – an animal, another primate, or any human beings cannot be made since the grafts would be rejected sooner or later. </a:t>
            </a:r>
          </a:p>
          <a:p>
            <a:r>
              <a:rPr lang="en-US" dirty="0" smtClean="0"/>
              <a:t>Tissue matching, blood group matching are essential before undertaking any graft/transplant and even after this the patient has to take </a:t>
            </a:r>
            <a:r>
              <a:rPr lang="en-US" dirty="0" err="1" smtClean="0"/>
              <a:t>immuno–suppresants</a:t>
            </a:r>
            <a:r>
              <a:rPr lang="en-US" dirty="0" smtClean="0"/>
              <a:t> all his/her life.</a:t>
            </a:r>
          </a:p>
          <a:p>
            <a:r>
              <a:rPr lang="en-US" dirty="0" smtClean="0"/>
              <a:t> The body is able to differentiate ‘self’ and ‘</a:t>
            </a:r>
            <a:r>
              <a:rPr lang="en-US" dirty="0" err="1" smtClean="0"/>
              <a:t>nonself</a:t>
            </a:r>
            <a:r>
              <a:rPr lang="en-US" dirty="0" smtClean="0"/>
              <a:t>’ and the cell-mediated immune response is responsible for the graft rejection.</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IMMUNITY</a:t>
            </a:r>
            <a:endParaRPr lang="en-US" dirty="0"/>
          </a:p>
        </p:txBody>
      </p:sp>
      <p:sp>
        <p:nvSpPr>
          <p:cNvPr id="3" name="Content Placeholder 2"/>
          <p:cNvSpPr>
            <a:spLocks noGrp="1"/>
          </p:cNvSpPr>
          <p:nvPr>
            <p:ph idx="1"/>
          </p:nvPr>
        </p:nvSpPr>
        <p:spPr/>
        <p:txBody>
          <a:bodyPr/>
          <a:lstStyle/>
          <a:p>
            <a:r>
              <a:rPr lang="en-US" dirty="0" smtClean="0"/>
              <a:t>The individual has respond to an antigen and produced his own antibodies.</a:t>
            </a:r>
          </a:p>
          <a:p>
            <a:r>
              <a:rPr lang="en-US" dirty="0" smtClean="0"/>
              <a:t>Lymphocytes are activated and the memory  cells formed provide long lasting resistance.</a:t>
            </a:r>
          </a:p>
          <a:p>
            <a:r>
              <a:rPr lang="en-US" dirty="0" smtClean="0"/>
              <a:t>An infection is an example of acquiring natural immunity  by which body produce the necessary antibodies by B cells.</a:t>
            </a:r>
          </a:p>
          <a:p>
            <a:r>
              <a:rPr lang="en-US" dirty="0" smtClean="0"/>
              <a:t>By vaccination.</a:t>
            </a:r>
          </a:p>
          <a:p>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Passive immunization with advantages and drawbacks | Microbe Notes"/>
          <p:cNvPicPr>
            <a:picLocks noChangeAspect="1" noChangeArrowheads="1"/>
          </p:cNvPicPr>
          <p:nvPr/>
        </p:nvPicPr>
        <p:blipFill>
          <a:blip r:embed="rId2"/>
          <a:srcRect/>
          <a:stretch>
            <a:fillRect/>
          </a:stretch>
        </p:blipFill>
        <p:spPr bwMode="auto">
          <a:xfrm>
            <a:off x="155574" y="228600"/>
            <a:ext cx="8607425" cy="6324600"/>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immunity</a:t>
            </a:r>
            <a:endParaRPr lang="en-US" dirty="0"/>
          </a:p>
        </p:txBody>
      </p:sp>
      <p:sp>
        <p:nvSpPr>
          <p:cNvPr id="3" name="Content Placeholder 2"/>
          <p:cNvSpPr>
            <a:spLocks noGrp="1"/>
          </p:cNvSpPr>
          <p:nvPr>
            <p:ph idx="1"/>
          </p:nvPr>
        </p:nvSpPr>
        <p:spPr/>
        <p:txBody>
          <a:bodyPr/>
          <a:lstStyle/>
          <a:p>
            <a:pPr algn="just"/>
            <a:r>
              <a:rPr lang="en-US" dirty="0" smtClean="0"/>
              <a:t>Individual is given antibodies produced by someone else.</a:t>
            </a:r>
          </a:p>
          <a:p>
            <a:pPr algn="just"/>
            <a:r>
              <a:rPr lang="en-US" dirty="0" smtClean="0"/>
              <a:t>Breast feed is providing colostrums ,thick yellowish milk after few days of birth.</a:t>
            </a:r>
          </a:p>
          <a:p>
            <a:pPr algn="just"/>
            <a:r>
              <a:rPr lang="en-US" dirty="0" smtClean="0"/>
              <a:t>Naturally from a mother to her </a:t>
            </a:r>
            <a:r>
              <a:rPr lang="en-US" dirty="0" err="1" smtClean="0"/>
              <a:t>foetus</a:t>
            </a:r>
            <a:r>
              <a:rPr lang="en-US" dirty="0" smtClean="0"/>
              <a:t>.</a:t>
            </a:r>
          </a:p>
          <a:p>
            <a:pPr algn="just"/>
            <a:r>
              <a:rPr lang="en-US" dirty="0" smtClean="0"/>
              <a:t>Snake antitoxin</a:t>
            </a:r>
          </a:p>
          <a:p>
            <a:pPr algn="just"/>
            <a:r>
              <a:rPr lang="en-US" dirty="0" smtClean="0"/>
              <a:t>Protection by borrowed antibodies.</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763000" cy="1252728"/>
          </a:xfrm>
        </p:spPr>
        <p:txBody>
          <a:bodyPr>
            <a:normAutofit fontScale="90000"/>
          </a:bodyPr>
          <a:lstStyle/>
          <a:p>
            <a:r>
              <a:rPr lang="en-US" dirty="0" smtClean="0"/>
              <a:t>Difference between Active and Passive Immunity.</a:t>
            </a:r>
            <a:endParaRPr lang="en-US" dirty="0"/>
          </a:p>
        </p:txBody>
      </p:sp>
      <p:graphicFrame>
        <p:nvGraphicFramePr>
          <p:cNvPr id="4" name="Content Placeholder 3"/>
          <p:cNvGraphicFramePr>
            <a:graphicFrameLocks noGrp="1"/>
          </p:cNvGraphicFramePr>
          <p:nvPr>
            <p:ph idx="1"/>
          </p:nvPr>
        </p:nvGraphicFramePr>
        <p:xfrm>
          <a:off x="152400" y="1524000"/>
          <a:ext cx="8839200" cy="5105399"/>
        </p:xfrm>
        <a:graphic>
          <a:graphicData uri="http://schemas.openxmlformats.org/drawingml/2006/table">
            <a:tbl>
              <a:tblPr firstRow="1" bandRow="1">
                <a:tableStyleId>{5C22544A-7EE6-4342-B048-85BDC9FD1C3A}</a:tableStyleId>
              </a:tblPr>
              <a:tblGrid>
                <a:gridCol w="838200"/>
                <a:gridCol w="5054600"/>
                <a:gridCol w="2946400"/>
              </a:tblGrid>
              <a:tr h="739534">
                <a:tc>
                  <a:txBody>
                    <a:bodyPr/>
                    <a:lstStyle/>
                    <a:p>
                      <a:r>
                        <a:rPr lang="en-US" sz="2400" dirty="0" smtClean="0"/>
                        <a:t>Ser </a:t>
                      </a:r>
                      <a:endParaRPr lang="en-US" sz="2400" dirty="0"/>
                    </a:p>
                  </a:txBody>
                  <a:tcPr/>
                </a:tc>
                <a:tc>
                  <a:txBody>
                    <a:bodyPr/>
                    <a:lstStyle/>
                    <a:p>
                      <a:r>
                        <a:rPr lang="en-US" sz="2400" dirty="0" smtClean="0"/>
                        <a:t>ACTIVE </a:t>
                      </a:r>
                      <a:r>
                        <a:rPr lang="en-US" sz="2400" baseline="0" dirty="0" smtClean="0"/>
                        <a:t> IMMUNITY</a:t>
                      </a:r>
                      <a:endParaRPr lang="en-US" sz="2400" dirty="0"/>
                    </a:p>
                  </a:txBody>
                  <a:tcPr/>
                </a:tc>
                <a:tc>
                  <a:txBody>
                    <a:bodyPr/>
                    <a:lstStyle/>
                    <a:p>
                      <a:r>
                        <a:rPr lang="en-US" sz="2400" dirty="0" smtClean="0"/>
                        <a:t>PASSIVE IMMUNITY</a:t>
                      </a:r>
                      <a:endParaRPr lang="en-US" sz="2400" dirty="0"/>
                    </a:p>
                  </a:txBody>
                  <a:tcPr/>
                </a:tc>
              </a:tr>
              <a:tr h="1594492">
                <a:tc>
                  <a:txBody>
                    <a:bodyPr/>
                    <a:lstStyle/>
                    <a:p>
                      <a:r>
                        <a:rPr lang="en-US" sz="2400" dirty="0" smtClean="0"/>
                        <a:t>1</a:t>
                      </a:r>
                      <a:endParaRPr lang="en-US" sz="2400" dirty="0"/>
                    </a:p>
                  </a:txBody>
                  <a:tcPr/>
                </a:tc>
                <a:tc>
                  <a:txBody>
                    <a:bodyPr/>
                    <a:lstStyle/>
                    <a:p>
                      <a:r>
                        <a:rPr lang="en-US" sz="2400" dirty="0" smtClean="0"/>
                        <a:t>Own cells produce antibody in response to vaccine and infection</a:t>
                      </a:r>
                      <a:endParaRPr lang="en-US" sz="2400" dirty="0"/>
                    </a:p>
                  </a:txBody>
                  <a:tcPr/>
                </a:tc>
                <a:tc>
                  <a:txBody>
                    <a:bodyPr/>
                    <a:lstStyle/>
                    <a:p>
                      <a:r>
                        <a:rPr lang="en-US" sz="2400" dirty="0" smtClean="0"/>
                        <a:t>Others antibodies taken</a:t>
                      </a:r>
                      <a:endParaRPr lang="en-US" sz="2400" dirty="0"/>
                    </a:p>
                  </a:txBody>
                  <a:tcPr/>
                </a:tc>
              </a:tr>
              <a:tr h="923791">
                <a:tc>
                  <a:txBody>
                    <a:bodyPr/>
                    <a:lstStyle/>
                    <a:p>
                      <a:r>
                        <a:rPr lang="en-US" sz="2400" dirty="0" smtClean="0"/>
                        <a:t>2</a:t>
                      </a:r>
                      <a:endParaRPr lang="en-US" sz="2400" dirty="0"/>
                    </a:p>
                  </a:txBody>
                  <a:tcPr/>
                </a:tc>
                <a:tc>
                  <a:txBody>
                    <a:bodyPr/>
                    <a:lstStyle/>
                    <a:p>
                      <a:r>
                        <a:rPr lang="en-US" sz="2400" dirty="0" smtClean="0"/>
                        <a:t>Provides relief after long time period.</a:t>
                      </a:r>
                      <a:endParaRPr lang="en-US" sz="2400" dirty="0"/>
                    </a:p>
                  </a:txBody>
                  <a:tcPr/>
                </a:tc>
                <a:tc>
                  <a:txBody>
                    <a:bodyPr/>
                    <a:lstStyle/>
                    <a:p>
                      <a:r>
                        <a:rPr lang="en-US" sz="2400" dirty="0" smtClean="0"/>
                        <a:t>Immediate relief</a:t>
                      </a:r>
                      <a:endParaRPr lang="en-US" sz="2400" dirty="0"/>
                    </a:p>
                  </a:txBody>
                  <a:tcPr/>
                </a:tc>
              </a:tr>
              <a:tr h="923791">
                <a:tc>
                  <a:txBody>
                    <a:bodyPr/>
                    <a:lstStyle/>
                    <a:p>
                      <a:r>
                        <a:rPr lang="en-US" sz="2400" dirty="0" smtClean="0"/>
                        <a:t>3</a:t>
                      </a:r>
                      <a:endParaRPr lang="en-US" sz="2400" dirty="0"/>
                    </a:p>
                  </a:txBody>
                  <a:tcPr/>
                </a:tc>
                <a:tc>
                  <a:txBody>
                    <a:bodyPr/>
                    <a:lstStyle/>
                    <a:p>
                      <a:r>
                        <a:rPr lang="en-US" sz="2400" dirty="0" smtClean="0"/>
                        <a:t>It has no side effect.</a:t>
                      </a:r>
                      <a:endParaRPr lang="en-US" sz="2400" dirty="0"/>
                    </a:p>
                  </a:txBody>
                  <a:tcPr/>
                </a:tc>
                <a:tc>
                  <a:txBody>
                    <a:bodyPr/>
                    <a:lstStyle/>
                    <a:p>
                      <a:r>
                        <a:rPr lang="en-US" sz="2400" dirty="0" smtClean="0"/>
                        <a:t>May cause side effect</a:t>
                      </a:r>
                      <a:endParaRPr lang="en-US" sz="2400" dirty="0"/>
                    </a:p>
                  </a:txBody>
                  <a:tcPr/>
                </a:tc>
              </a:tr>
              <a:tr h="923791">
                <a:tc>
                  <a:txBody>
                    <a:bodyPr/>
                    <a:lstStyle/>
                    <a:p>
                      <a:r>
                        <a:rPr lang="en-US" sz="2400" dirty="0" smtClean="0"/>
                        <a:t>4</a:t>
                      </a:r>
                      <a:endParaRPr lang="en-US" sz="2400" dirty="0"/>
                    </a:p>
                  </a:txBody>
                  <a:tcPr/>
                </a:tc>
                <a:tc>
                  <a:txBody>
                    <a:bodyPr/>
                    <a:lstStyle/>
                    <a:p>
                      <a:r>
                        <a:rPr lang="en-US" sz="2400" dirty="0" smtClean="0"/>
                        <a:t>It is long lasting</a:t>
                      </a:r>
                      <a:endParaRPr lang="en-US" sz="2400" dirty="0"/>
                    </a:p>
                  </a:txBody>
                  <a:tcPr/>
                </a:tc>
                <a:tc>
                  <a:txBody>
                    <a:bodyPr/>
                    <a:lstStyle/>
                    <a:p>
                      <a:r>
                        <a:rPr lang="en-US" sz="2400" dirty="0" smtClean="0"/>
                        <a:t>Not long lasting</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Vaccines | Microbiology"/>
          <p:cNvPicPr>
            <a:picLocks noChangeAspect="1" noChangeArrowheads="1"/>
          </p:cNvPicPr>
          <p:nvPr/>
        </p:nvPicPr>
        <p:blipFill>
          <a:blip r:embed="rId2"/>
          <a:srcRect/>
          <a:stretch>
            <a:fillRect/>
          </a:stretch>
        </p:blipFill>
        <p:spPr bwMode="auto">
          <a:xfrm>
            <a:off x="155575" y="430198"/>
            <a:ext cx="8683625" cy="6199202"/>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Immune deficiency disease</a:t>
            </a:r>
            <a:endParaRPr lang="en-US" dirty="0"/>
          </a:p>
        </p:txBody>
      </p:sp>
      <p:sp>
        <p:nvSpPr>
          <p:cNvPr id="3" name="Content Placeholder 2"/>
          <p:cNvSpPr>
            <a:spLocks noGrp="1"/>
          </p:cNvSpPr>
          <p:nvPr>
            <p:ph idx="1"/>
          </p:nvPr>
        </p:nvSpPr>
        <p:spPr/>
        <p:txBody>
          <a:bodyPr/>
          <a:lstStyle/>
          <a:p>
            <a:pPr algn="just"/>
            <a:r>
              <a:rPr lang="en-US" dirty="0" smtClean="0">
                <a:solidFill>
                  <a:srgbClr val="FF0000"/>
                </a:solidFill>
              </a:rPr>
              <a:t>1.SEVERE COMBINED IMMUNO DEFICIENCY;</a:t>
            </a:r>
          </a:p>
          <a:p>
            <a:pPr lvl="1" algn="just"/>
            <a:r>
              <a:rPr lang="en-US" dirty="0" smtClean="0"/>
              <a:t>Sometime new born baby are without T-cells and B-cells.</a:t>
            </a:r>
          </a:p>
          <a:p>
            <a:pPr lvl="1" algn="just"/>
            <a:r>
              <a:rPr lang="en-US" dirty="0" smtClean="0"/>
              <a:t>Children are highly susceptible to various infection.</a:t>
            </a:r>
          </a:p>
          <a:p>
            <a:pPr lvl="1" algn="just"/>
            <a:r>
              <a:rPr lang="en-US" dirty="0" smtClean="0"/>
              <a:t>This is most serious </a:t>
            </a:r>
            <a:r>
              <a:rPr lang="en-US" dirty="0" err="1" smtClean="0"/>
              <a:t>congential</a:t>
            </a:r>
            <a:r>
              <a:rPr lang="en-US" dirty="0" smtClean="0"/>
              <a:t> disease.</a:t>
            </a:r>
          </a:p>
          <a:p>
            <a:pPr lvl="1" algn="just"/>
            <a:r>
              <a:rPr lang="en-US" dirty="0" smtClean="0"/>
              <a:t>Children are kept in germ free environments called isolation suits.</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a:xfrm>
            <a:off x="228600" y="1600200"/>
            <a:ext cx="8763000" cy="4625609"/>
          </a:xfrm>
        </p:spPr>
        <p:txBody>
          <a:bodyPr>
            <a:noAutofit/>
          </a:bodyPr>
          <a:lstStyle/>
          <a:p>
            <a:pPr algn="just"/>
            <a:r>
              <a:rPr lang="en-US" sz="2000" dirty="0" smtClean="0">
                <a:solidFill>
                  <a:srgbClr val="FF0000"/>
                </a:solidFill>
                <a:latin typeface="Arial" pitchFamily="34" charset="0"/>
                <a:cs typeface="Arial" pitchFamily="34" charset="0"/>
              </a:rPr>
              <a:t>2.Allergies</a:t>
            </a:r>
            <a:r>
              <a:rPr lang="en-US" sz="2000" dirty="0" smtClean="0">
                <a:latin typeface="Arial" pitchFamily="34" charset="0"/>
                <a:cs typeface="Arial" pitchFamily="34" charset="0"/>
              </a:rPr>
              <a:t>-Hypersensitiveness of a person to some foreign substance.</a:t>
            </a:r>
          </a:p>
          <a:p>
            <a:pPr algn="just"/>
            <a:r>
              <a:rPr lang="en-US" sz="2000" dirty="0" smtClean="0">
                <a:latin typeface="Arial" pitchFamily="34" charset="0"/>
                <a:cs typeface="Arial" pitchFamily="34" charset="0"/>
              </a:rPr>
              <a:t>The exaggerated response of the immune system to certain antigens present in the environment is called </a:t>
            </a:r>
            <a:r>
              <a:rPr lang="en-US" sz="2000" b="1" dirty="0" smtClean="0">
                <a:latin typeface="Arial" pitchFamily="34" charset="0"/>
                <a:cs typeface="Arial" pitchFamily="34" charset="0"/>
              </a:rPr>
              <a:t>allergy.</a:t>
            </a:r>
          </a:p>
          <a:p>
            <a:pPr algn="just"/>
            <a:r>
              <a:rPr lang="en-US" sz="2000" b="1" dirty="0" smtClean="0">
                <a:latin typeface="Arial" pitchFamily="34" charset="0"/>
                <a:cs typeface="Arial" pitchFamily="34" charset="0"/>
              </a:rPr>
              <a:t> The substances to which  </a:t>
            </a:r>
            <a:r>
              <a:rPr lang="en-US" sz="2000" dirty="0" smtClean="0">
                <a:latin typeface="Arial" pitchFamily="34" charset="0"/>
                <a:cs typeface="Arial" pitchFamily="34" charset="0"/>
              </a:rPr>
              <a:t>such an immune response is produced are called allergens.</a:t>
            </a:r>
          </a:p>
          <a:p>
            <a:pPr algn="just"/>
            <a:r>
              <a:rPr lang="en-US" sz="2000" dirty="0" smtClean="0">
                <a:latin typeface="Arial" pitchFamily="34" charset="0"/>
                <a:cs typeface="Arial" pitchFamily="34" charset="0"/>
              </a:rPr>
              <a:t> The antibodies produced to these are of </a:t>
            </a:r>
            <a:r>
              <a:rPr lang="en-US" sz="2000" dirty="0" err="1" smtClean="0">
                <a:latin typeface="Arial" pitchFamily="34" charset="0"/>
                <a:cs typeface="Arial" pitchFamily="34" charset="0"/>
              </a:rPr>
              <a:t>IgE</a:t>
            </a:r>
            <a:r>
              <a:rPr lang="en-US" sz="2000" dirty="0" smtClean="0">
                <a:latin typeface="Arial" pitchFamily="34" charset="0"/>
                <a:cs typeface="Arial" pitchFamily="34" charset="0"/>
              </a:rPr>
              <a:t> type. Common examples of allergens are mites in dust, pollens, animal dander, etc.</a:t>
            </a:r>
          </a:p>
          <a:p>
            <a:pPr algn="just"/>
            <a:r>
              <a:rPr lang="en-US" sz="2000" dirty="0" smtClean="0">
                <a:latin typeface="Arial" pitchFamily="34" charset="0"/>
                <a:cs typeface="Arial" pitchFamily="34" charset="0"/>
              </a:rPr>
              <a:t>Symptoms of allergic reactions include sneezing, watery eyes, running nose and difficulty in breathing.</a:t>
            </a:r>
          </a:p>
          <a:p>
            <a:pPr algn="just"/>
            <a:r>
              <a:rPr lang="en-US" sz="2000" dirty="0" smtClean="0">
                <a:latin typeface="Arial" pitchFamily="34" charset="0"/>
                <a:cs typeface="Arial" pitchFamily="34" charset="0"/>
              </a:rPr>
              <a:t>Allergy is due to the release of chemicals like histamine and serotonin from the mast cells.</a:t>
            </a:r>
          </a:p>
          <a:p>
            <a:pPr algn="just"/>
            <a:r>
              <a:rPr lang="en-US" sz="2000" dirty="0" smtClean="0">
                <a:latin typeface="Arial" pitchFamily="34" charset="0"/>
                <a:cs typeface="Arial" pitchFamily="34" charset="0"/>
              </a:rPr>
              <a:t>The use of drugs like anti-histamine, adrenalin and steroids quickly reduce the symptoms of allergy.</a:t>
            </a:r>
          </a:p>
          <a:p>
            <a:pPr lvl="1" algn="just"/>
            <a:r>
              <a:rPr lang="en-US" sz="2000" dirty="0" err="1" smtClean="0">
                <a:latin typeface="Arial" pitchFamily="34" charset="0"/>
                <a:cs typeface="Arial" pitchFamily="34" charset="0"/>
              </a:rPr>
              <a:t>Asthama</a:t>
            </a:r>
            <a:r>
              <a:rPr lang="en-US" sz="2000" dirty="0" smtClean="0">
                <a:latin typeface="Arial" pitchFamily="34" charset="0"/>
                <a:cs typeface="Arial" pitchFamily="34" charset="0"/>
              </a:rPr>
              <a:t>:</a:t>
            </a:r>
          </a:p>
          <a:p>
            <a:pPr lvl="1" algn="just"/>
            <a:r>
              <a:rPr lang="en-US" sz="2000" dirty="0" smtClean="0">
                <a:latin typeface="Arial" pitchFamily="34" charset="0"/>
                <a:cs typeface="Arial" pitchFamily="34" charset="0"/>
              </a:rPr>
              <a:t>Hay fever</a:t>
            </a:r>
          </a:p>
          <a:p>
            <a:pPr algn="just"/>
            <a:r>
              <a:rPr lang="en-US" sz="2000" dirty="0" smtClean="0">
                <a:solidFill>
                  <a:srgbClr val="FF0000"/>
                </a:solidFill>
                <a:latin typeface="Arial" pitchFamily="34" charset="0"/>
                <a:cs typeface="Arial" pitchFamily="34" charset="0"/>
              </a:rPr>
              <a:t>3.AIDS</a:t>
            </a:r>
          </a:p>
          <a:p>
            <a:pPr lvl="1" algn="just"/>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Infectious</a:t>
            </a:r>
            <a:endParaRPr lang="en-US" dirty="0"/>
          </a:p>
        </p:txBody>
      </p:sp>
      <p:sp>
        <p:nvSpPr>
          <p:cNvPr id="3" name="Content Placeholder 2"/>
          <p:cNvSpPr>
            <a:spLocks noGrp="1"/>
          </p:cNvSpPr>
          <p:nvPr>
            <p:ph idx="1"/>
          </p:nvPr>
        </p:nvSpPr>
        <p:spPr/>
        <p:txBody>
          <a:bodyPr>
            <a:normAutofit/>
          </a:bodyPr>
          <a:lstStyle/>
          <a:p>
            <a:pPr algn="just"/>
            <a:r>
              <a:rPr lang="en-US" dirty="0" smtClean="0"/>
              <a:t>Disease causing organisms </a:t>
            </a:r>
            <a:r>
              <a:rPr lang="en-US" dirty="0"/>
              <a:t>are called </a:t>
            </a:r>
            <a:r>
              <a:rPr lang="en-US" b="1" dirty="0"/>
              <a:t>pathogens</a:t>
            </a:r>
            <a:r>
              <a:rPr lang="en-US" b="1" dirty="0" smtClean="0"/>
              <a:t>.</a:t>
            </a:r>
          </a:p>
          <a:p>
            <a:pPr algn="just"/>
            <a:r>
              <a:rPr lang="en-US" dirty="0" smtClean="0"/>
              <a:t>On the basis of pathogens ,it can be</a:t>
            </a:r>
          </a:p>
          <a:p>
            <a:pPr lvl="1" algn="just"/>
            <a:r>
              <a:rPr lang="en-US" dirty="0" smtClean="0"/>
              <a:t>1.Bacterial</a:t>
            </a:r>
          </a:p>
          <a:p>
            <a:pPr lvl="1" algn="just"/>
            <a:r>
              <a:rPr lang="en-US" dirty="0" smtClean="0"/>
              <a:t>2.Protozoan</a:t>
            </a:r>
          </a:p>
          <a:p>
            <a:pPr lvl="1" algn="just"/>
            <a:r>
              <a:rPr lang="en-US" dirty="0" smtClean="0"/>
              <a:t>3.Helminthic (</a:t>
            </a:r>
            <a:r>
              <a:rPr lang="en-US" b="1" dirty="0" smtClean="0"/>
              <a:t>elephantiasis or </a:t>
            </a:r>
            <a:r>
              <a:rPr lang="en-US" b="1" dirty="0" err="1" smtClean="0"/>
              <a:t>filariasis</a:t>
            </a:r>
            <a:r>
              <a:rPr lang="en-US" b="1" dirty="0" smtClean="0"/>
              <a:t>, </a:t>
            </a:r>
            <a:r>
              <a:rPr lang="en-US" b="1" dirty="0" err="1" smtClean="0"/>
              <a:t>ascariasis</a:t>
            </a:r>
            <a:r>
              <a:rPr lang="en-US" b="1" dirty="0" smtClean="0"/>
              <a:t>, </a:t>
            </a:r>
            <a:r>
              <a:rPr lang="en-US" b="1" dirty="0" err="1" smtClean="0"/>
              <a:t>taeniasis</a:t>
            </a:r>
            <a:r>
              <a:rPr lang="en-US" b="1" dirty="0" smtClean="0"/>
              <a:t>)</a:t>
            </a:r>
            <a:endParaRPr lang="en-US" dirty="0" smtClean="0"/>
          </a:p>
          <a:p>
            <a:pPr lvl="1" algn="just"/>
            <a:r>
              <a:rPr lang="en-US" dirty="0" smtClean="0"/>
              <a:t>4.Fungal and</a:t>
            </a:r>
          </a:p>
          <a:p>
            <a:pPr lvl="1" algn="just"/>
            <a:r>
              <a:rPr lang="en-US" dirty="0" smtClean="0"/>
              <a:t>5.Viral</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AUTOIMMUNITY</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Immune system of the body goes off the track and starts behaving against of the own body or self.</a:t>
            </a:r>
          </a:p>
          <a:p>
            <a:pPr algn="just"/>
            <a:r>
              <a:rPr lang="en-US" dirty="0" smtClean="0"/>
              <a:t>This leads to a disease called autoimmune disease.</a:t>
            </a:r>
          </a:p>
          <a:p>
            <a:pPr algn="just"/>
            <a:r>
              <a:rPr lang="en-US" dirty="0" smtClean="0"/>
              <a:t>When the cells acting as antigen in the same body is called auto antigens.</a:t>
            </a:r>
          </a:p>
          <a:p>
            <a:pPr algn="just"/>
            <a:r>
              <a:rPr lang="en-US" dirty="0" smtClean="0"/>
              <a:t>For example if the auto antigens are RBC the  body destroys its own RBC resulting in chronic anemia.</a:t>
            </a:r>
          </a:p>
          <a:p>
            <a:pPr algn="just"/>
            <a:r>
              <a:rPr lang="en-US" dirty="0" smtClean="0"/>
              <a:t>Other are Addison's disease, Rheumatoid arthritis.  </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Lymphoid organs</a:t>
            </a:r>
            <a:endParaRPr lang="en-US" dirty="0"/>
          </a:p>
        </p:txBody>
      </p:sp>
      <p:sp>
        <p:nvSpPr>
          <p:cNvPr id="5" name="Content Placeholder 4"/>
          <p:cNvSpPr>
            <a:spLocks noGrp="1"/>
          </p:cNvSpPr>
          <p:nvPr>
            <p:ph idx="1"/>
          </p:nvPr>
        </p:nvSpPr>
        <p:spPr>
          <a:xfrm>
            <a:off x="152400" y="1302633"/>
            <a:ext cx="8839200" cy="5555367"/>
          </a:xfrm>
          <a:prstGeom prst="rect">
            <a:avLst/>
          </a:prstGeom>
        </p:spPr>
        <p:txBody>
          <a:bodyPr wrap="square">
            <a:spAutoFit/>
          </a:bodyPr>
          <a:lstStyle/>
          <a:p>
            <a:pPr algn="just"/>
            <a:r>
              <a:rPr lang="en-US" dirty="0" smtClean="0"/>
              <a:t>These are the organs where origin and/or maturation and proliferation of lymphocytes occur. The primary lymphoid organs are</a:t>
            </a:r>
          </a:p>
          <a:p>
            <a:pPr algn="just"/>
            <a:r>
              <a:rPr lang="en-US" dirty="0" smtClean="0"/>
              <a:t> </a:t>
            </a:r>
            <a:r>
              <a:rPr lang="en-US" b="1" dirty="0" smtClean="0"/>
              <a:t>Bone marrow-</a:t>
            </a:r>
            <a:r>
              <a:rPr lang="en-US" dirty="0" smtClean="0"/>
              <a:t> The bone marrow is the main lymphoid organ where all blood cells including lymphocytes are produced.</a:t>
            </a:r>
            <a:r>
              <a:rPr lang="en-US" b="1" dirty="0" smtClean="0"/>
              <a:t>  </a:t>
            </a:r>
          </a:p>
          <a:p>
            <a:pPr algn="just"/>
            <a:r>
              <a:rPr lang="en-US" b="1" dirty="0" smtClean="0"/>
              <a:t>Thymus </a:t>
            </a:r>
            <a:r>
              <a:rPr lang="en-US" dirty="0" smtClean="0"/>
              <a:t>The thymus is a lobed organ located near the heart and beneath the breastbone. The thymus is quite large at the time of birth but keeps reducing in size with age and by the time puberty is attained it reduces to a very small size.</a:t>
            </a:r>
            <a:endParaRPr lang="en-US" b="1" dirty="0"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52400" y="152400"/>
            <a:ext cx="88392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lymphoid organs</a:t>
            </a:r>
            <a:endParaRPr lang="en-US" dirty="0"/>
          </a:p>
        </p:txBody>
      </p:sp>
      <p:sp>
        <p:nvSpPr>
          <p:cNvPr id="3" name="Content Placeholder 2"/>
          <p:cNvSpPr>
            <a:spLocks noGrp="1"/>
          </p:cNvSpPr>
          <p:nvPr>
            <p:ph idx="1"/>
          </p:nvPr>
        </p:nvSpPr>
        <p:spPr/>
        <p:txBody>
          <a:bodyPr>
            <a:normAutofit lnSpcReduction="10000"/>
          </a:bodyPr>
          <a:lstStyle/>
          <a:p>
            <a:pPr algn="just"/>
            <a:r>
              <a:rPr lang="en-US" b="1" dirty="0" smtClean="0"/>
              <a:t> </a:t>
            </a:r>
            <a:r>
              <a:rPr lang="en-US" dirty="0" smtClean="0"/>
              <a:t>Where immature lymphocytes differentiate into antigen-sensitive lymphocytes. After maturation the lymphocytes migrate to secondary lymphoid organs like spleen, lymph nodes, tonsils, </a:t>
            </a:r>
            <a:r>
              <a:rPr lang="en-US" dirty="0" err="1" smtClean="0"/>
              <a:t>Peyer’s</a:t>
            </a:r>
            <a:r>
              <a:rPr lang="en-US" dirty="0" smtClean="0"/>
              <a:t> patches of small intestine and appendix.</a:t>
            </a:r>
          </a:p>
          <a:p>
            <a:pPr algn="just"/>
            <a:r>
              <a:rPr lang="en-US" dirty="0" smtClean="0"/>
              <a:t>The secondary lymphoid organs provide the sites for interaction of lymphocytes with the antigen, which then proliferate to become </a:t>
            </a:r>
            <a:r>
              <a:rPr lang="en-US" dirty="0" err="1" smtClean="0"/>
              <a:t>effector</a:t>
            </a:r>
            <a:r>
              <a:rPr lang="en-US" dirty="0" smtClean="0"/>
              <a:t> cells.</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pleen (Human Anatomy): Picture, Location, Function, and Related  Conditions"/>
          <p:cNvPicPr>
            <a:picLocks noChangeAspect="1" noChangeArrowheads="1"/>
          </p:cNvPicPr>
          <p:nvPr/>
        </p:nvPicPr>
        <p:blipFill>
          <a:blip r:embed="rId2"/>
          <a:srcRect/>
          <a:stretch>
            <a:fillRect/>
          </a:stretch>
        </p:blipFill>
        <p:spPr bwMode="auto">
          <a:xfrm>
            <a:off x="231774" y="476249"/>
            <a:ext cx="8607426" cy="5848351"/>
          </a:xfrm>
          <a:prstGeom prst="rect">
            <a:avLst/>
          </a:prstGeom>
          <a:noFill/>
        </p:spPr>
      </p:pic>
      <p:pic>
        <p:nvPicPr>
          <p:cNvPr id="1028" name="Picture 4" descr="LS: What is the spleen and what does it do? (Why can we live without one?)  - ECUR 164 - Is This a Course about Science? - Wiki"/>
          <p:cNvPicPr>
            <a:picLocks noChangeAspect="1" noChangeArrowheads="1"/>
          </p:cNvPicPr>
          <p:nvPr/>
        </p:nvPicPr>
        <p:blipFill>
          <a:blip r:embed="rId3"/>
          <a:srcRect/>
          <a:stretch>
            <a:fillRect/>
          </a:stretch>
        </p:blipFill>
        <p:spPr bwMode="auto">
          <a:xfrm>
            <a:off x="685799" y="3733800"/>
            <a:ext cx="4267201" cy="2971800"/>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Spleen</a:t>
            </a:r>
            <a:endParaRPr lang="en-US" dirty="0"/>
          </a:p>
        </p:txBody>
      </p:sp>
      <p:sp>
        <p:nvSpPr>
          <p:cNvPr id="3" name="Content Placeholder 2"/>
          <p:cNvSpPr>
            <a:spLocks noGrp="1"/>
          </p:cNvSpPr>
          <p:nvPr>
            <p:ph idx="1"/>
          </p:nvPr>
        </p:nvSpPr>
        <p:spPr/>
        <p:txBody>
          <a:bodyPr/>
          <a:lstStyle/>
          <a:p>
            <a:pPr algn="just"/>
            <a:r>
              <a:rPr lang="en-US" dirty="0" smtClean="0"/>
              <a:t>The spleen is a large bean shaped organ. It mainly contains lymphocytes and phagocytes.</a:t>
            </a:r>
          </a:p>
          <a:p>
            <a:pPr algn="just"/>
            <a:r>
              <a:rPr lang="en-US" dirty="0" smtClean="0"/>
              <a:t>It acts as a filter of the blood by trapping blood-borne microorganisms.</a:t>
            </a:r>
          </a:p>
          <a:p>
            <a:pPr algn="just"/>
            <a:r>
              <a:rPr lang="en-US" dirty="0" smtClean="0"/>
              <a:t>Spleen also has a large reservoir of erythrocytes.</a:t>
            </a:r>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52400" y="152400"/>
            <a:ext cx="87630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TETRAVALENT</a:t>
            </a:r>
            <a:endParaRPr lang="en-US" dirty="0"/>
          </a:p>
        </p:txBody>
      </p:sp>
      <p:sp>
        <p:nvSpPr>
          <p:cNvPr id="3" name="Content Placeholder 2"/>
          <p:cNvSpPr>
            <a:spLocks noGrp="1"/>
          </p:cNvSpPr>
          <p:nvPr>
            <p:ph idx="1"/>
          </p:nvPr>
        </p:nvSpPr>
        <p:spPr/>
        <p:txBody>
          <a:bodyPr/>
          <a:lstStyle/>
          <a:p>
            <a:r>
              <a:rPr lang="en-US" dirty="0" smtClean="0"/>
              <a:t>DIPHTERIA</a:t>
            </a:r>
          </a:p>
          <a:p>
            <a:r>
              <a:rPr lang="en-US" dirty="0" smtClean="0"/>
              <a:t>TETANUS</a:t>
            </a:r>
          </a:p>
          <a:p>
            <a:r>
              <a:rPr lang="en-US" dirty="0" smtClean="0"/>
              <a:t>PERTUSIS</a:t>
            </a:r>
          </a:p>
          <a:p>
            <a:r>
              <a:rPr lang="en-US" dirty="0" smtClean="0"/>
              <a:t>POLIO</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52400" y="152400"/>
            <a:ext cx="86868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8600" y="381000"/>
            <a:ext cx="8610600"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 Non-infectious</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It can be</a:t>
            </a:r>
          </a:p>
          <a:p>
            <a:pPr algn="just"/>
            <a:r>
              <a:rPr lang="en-US" dirty="0" smtClean="0"/>
              <a:t>1. Degenerative (diseases caused due to malfunctioning  of vital body in old age )</a:t>
            </a:r>
          </a:p>
          <a:p>
            <a:pPr algn="just"/>
            <a:r>
              <a:rPr lang="en-US" dirty="0" smtClean="0"/>
              <a:t>2.    Deficiency (caused due to  lack of nutrients  in diet) </a:t>
            </a:r>
          </a:p>
          <a:p>
            <a:pPr algn="just"/>
            <a:r>
              <a:rPr lang="en-US" dirty="0" smtClean="0"/>
              <a:t>2.    Allergies  (caused due to hypersensitivity of certain foreign substances)</a:t>
            </a:r>
          </a:p>
          <a:p>
            <a:pPr algn="just"/>
            <a:r>
              <a:rPr lang="en-US" dirty="0" smtClean="0"/>
              <a:t>4.    Cancer (caused due  to uncontrolled growth of cell/ tissues) </a:t>
            </a:r>
          </a:p>
          <a:p>
            <a:pPr algn="just"/>
            <a:r>
              <a:rPr lang="en-US" dirty="0" smtClean="0"/>
              <a:t>5. Metabolic diseases(caused due to metabolic activities)</a:t>
            </a:r>
          </a:p>
          <a:p>
            <a:pPr algn="just"/>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52400" y="76200"/>
            <a:ext cx="8915400"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635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28600" y="304800"/>
            <a:ext cx="87630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8" name="Rectangle 8"/>
          <p:cNvSpPr>
            <a:spLocks noGrp="1" noChangeArrowheads="1"/>
          </p:cNvSpPr>
          <p:nvPr>
            <p:ph type="ctrTitle"/>
          </p:nvPr>
        </p:nvSpPr>
        <p:spPr>
          <a:xfrm>
            <a:off x="685800" y="685800"/>
            <a:ext cx="7772400" cy="1920875"/>
          </a:xfrm>
        </p:spPr>
        <p:txBody>
          <a:bodyPr/>
          <a:lstStyle/>
          <a:p>
            <a:pPr algn="ctr" eaLnBrk="1" hangingPunct="1"/>
            <a:r>
              <a:rPr lang="en-US" sz="5000" b="1" smtClean="0">
                <a:latin typeface="Britannic Bold" pitchFamily="34" charset="0"/>
              </a:rPr>
              <a:t>Is HIV and AIDS the same thing?</a:t>
            </a:r>
            <a:endParaRPr lang="en-US" sz="5000" smtClean="0"/>
          </a:p>
        </p:txBody>
      </p:sp>
      <p:pic>
        <p:nvPicPr>
          <p:cNvPr id="5141" name="Picture 21" descr="World AIDS Day"/>
          <p:cNvPicPr>
            <a:picLocks noChangeAspect="1" noChangeArrowheads="1"/>
          </p:cNvPicPr>
          <p:nvPr/>
        </p:nvPicPr>
        <p:blipFill>
          <a:blip r:embed="rId2"/>
          <a:srcRect/>
          <a:stretch>
            <a:fillRect/>
          </a:stretch>
        </p:blipFill>
        <p:spPr bwMode="auto">
          <a:xfrm>
            <a:off x="3581400" y="3505200"/>
            <a:ext cx="2205038" cy="3086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checkerboard(down)">
                                      <p:cBhvr>
                                        <p:cTn id="7" dur="500"/>
                                        <p:tgtEl>
                                          <p:spTgt spid="5128"/>
                                        </p:tgtEl>
                                      </p:cBhvr>
                                    </p:animEffect>
                                  </p:childTnLst>
                                </p:cTn>
                              </p:par>
                            </p:childTnLst>
                          </p:cTn>
                        </p:par>
                        <p:par>
                          <p:cTn id="8" fill="hold">
                            <p:stCondLst>
                              <p:cond delay="500"/>
                            </p:stCondLst>
                            <p:childTnLst>
                              <p:par>
                                <p:cTn id="9" presetID="5" presetClass="entr" presetSubtype="10" fill="hold" nodeType="afterEffect">
                                  <p:stCondLst>
                                    <p:cond delay="1000"/>
                                  </p:stCondLst>
                                  <p:childTnLst>
                                    <p:set>
                                      <p:cBhvr>
                                        <p:cTn id="10" dur="1" fill="hold">
                                          <p:stCondLst>
                                            <p:cond delay="0"/>
                                          </p:stCondLst>
                                        </p:cTn>
                                        <p:tgtEl>
                                          <p:spTgt spid="5141"/>
                                        </p:tgtEl>
                                        <p:attrNameLst>
                                          <p:attrName>style.visibility</p:attrName>
                                        </p:attrNameLst>
                                      </p:cBhvr>
                                      <p:to>
                                        <p:strVal val="visible"/>
                                      </p:to>
                                    </p:set>
                                    <p:animEffect transition="in" filter="checkerboard(across)">
                                      <p:cBhvr>
                                        <p:cTn id="11" dur="500"/>
                                        <p:tgtEl>
                                          <p:spTgt spid="5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304800" y="152400"/>
            <a:ext cx="84582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52400" y="152400"/>
            <a:ext cx="86868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52400" y="152400"/>
            <a:ext cx="85344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304800" y="152400"/>
            <a:ext cx="85344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06413" y="990600"/>
            <a:ext cx="8637587" cy="762000"/>
          </a:xfrm>
        </p:spPr>
        <p:txBody>
          <a:bodyPr>
            <a:normAutofit fontScale="90000"/>
          </a:bodyPr>
          <a:lstStyle/>
          <a:p>
            <a:pPr algn="ctr" eaLnBrk="1" hangingPunct="1"/>
            <a:r>
              <a:rPr lang="en-US" smtClean="0">
                <a:latin typeface="Britannic Bold" pitchFamily="34" charset="0"/>
              </a:rPr>
              <a:t>HIV</a:t>
            </a:r>
          </a:p>
        </p:txBody>
      </p:sp>
      <p:sp>
        <p:nvSpPr>
          <p:cNvPr id="105475" name="Rectangle 3"/>
          <p:cNvSpPr>
            <a:spLocks noGrp="1" noChangeArrowheads="1"/>
          </p:cNvSpPr>
          <p:nvPr>
            <p:ph type="body" idx="1"/>
          </p:nvPr>
        </p:nvSpPr>
        <p:spPr/>
        <p:txBody>
          <a:bodyPr/>
          <a:lstStyle/>
          <a:p>
            <a:pPr eaLnBrk="1" hangingPunct="1"/>
            <a:r>
              <a:rPr lang="en-US" smtClean="0"/>
              <a:t>“Human Immunodeficiency Syndrome”</a:t>
            </a:r>
          </a:p>
          <a:p>
            <a:pPr eaLnBrk="1" hangingPunct="1">
              <a:spcBef>
                <a:spcPts val="500"/>
              </a:spcBef>
              <a:spcAft>
                <a:spcPts val="500"/>
              </a:spcAft>
            </a:pPr>
            <a:r>
              <a:rPr lang="en-US" smtClean="0"/>
              <a:t>A specific type of virus (a retrovirus)</a:t>
            </a:r>
          </a:p>
          <a:p>
            <a:pPr eaLnBrk="1" hangingPunct="1">
              <a:spcBef>
                <a:spcPts val="500"/>
              </a:spcBef>
              <a:spcAft>
                <a:spcPts val="500"/>
              </a:spcAft>
            </a:pPr>
            <a:r>
              <a:rPr lang="en-US" smtClean="0"/>
              <a:t>HIV invades the helper T cells to replicate itself.</a:t>
            </a:r>
          </a:p>
          <a:p>
            <a:pPr eaLnBrk="1" hangingPunct="1">
              <a:spcBef>
                <a:spcPts val="500"/>
              </a:spcBef>
              <a:spcAft>
                <a:spcPts val="500"/>
              </a:spcAft>
            </a:pPr>
            <a:r>
              <a:rPr lang="en-US" smtClean="0"/>
              <a:t>No Cure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wipe(down)">
                                      <p:cBhvr>
                                        <p:cTn id="7" dur="500"/>
                                        <p:tgtEl>
                                          <p:spTgt spid="1054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5475">
                                            <p:txEl>
                                              <p:pRg st="0" end="0"/>
                                            </p:txEl>
                                          </p:spTgt>
                                        </p:tgtEl>
                                        <p:attrNameLst>
                                          <p:attrName>style.visibility</p:attrName>
                                        </p:attrNameLst>
                                      </p:cBhvr>
                                      <p:to>
                                        <p:strVal val="visible"/>
                                      </p:to>
                                    </p:set>
                                    <p:animEffect transition="in" filter="wipe(up)">
                                      <p:cBhvr>
                                        <p:cTn id="12" dur="500"/>
                                        <p:tgtEl>
                                          <p:spTgt spid="1054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5475">
                                            <p:txEl>
                                              <p:pRg st="1" end="1"/>
                                            </p:txEl>
                                          </p:spTgt>
                                        </p:tgtEl>
                                        <p:attrNameLst>
                                          <p:attrName>style.visibility</p:attrName>
                                        </p:attrNameLst>
                                      </p:cBhvr>
                                      <p:to>
                                        <p:strVal val="visible"/>
                                      </p:to>
                                    </p:set>
                                    <p:animEffect transition="in" filter="wipe(up)">
                                      <p:cBhvr>
                                        <p:cTn id="17" dur="500"/>
                                        <p:tgtEl>
                                          <p:spTgt spid="1054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5475">
                                            <p:txEl>
                                              <p:pRg st="2" end="2"/>
                                            </p:txEl>
                                          </p:spTgt>
                                        </p:tgtEl>
                                        <p:attrNameLst>
                                          <p:attrName>style.visibility</p:attrName>
                                        </p:attrNameLst>
                                      </p:cBhvr>
                                      <p:to>
                                        <p:strVal val="visible"/>
                                      </p:to>
                                    </p:set>
                                    <p:animEffect transition="in" filter="wipe(up)">
                                      <p:cBhvr>
                                        <p:cTn id="22" dur="500"/>
                                        <p:tgtEl>
                                          <p:spTgt spid="1054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5475">
                                            <p:txEl>
                                              <p:pRg st="3" end="3"/>
                                            </p:txEl>
                                          </p:spTgt>
                                        </p:tgtEl>
                                        <p:attrNameLst>
                                          <p:attrName>style.visibility</p:attrName>
                                        </p:attrNameLst>
                                      </p:cBhvr>
                                      <p:to>
                                        <p:strVal val="visible"/>
                                      </p:to>
                                    </p:set>
                                    <p:animEffect transition="in" filter="wipe(up)">
                                      <p:cBhvr>
                                        <p:cTn id="27" dur="500"/>
                                        <p:tgtEl>
                                          <p:spTgt spid="1054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utoUpdateAnimBg="0"/>
      <p:bldP spid="105475"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urple trunk plaques on a homosexual man - Clinical Advisor"/>
          <p:cNvPicPr>
            <a:picLocks noChangeAspect="1" noChangeArrowheads="1"/>
          </p:cNvPicPr>
          <p:nvPr/>
        </p:nvPicPr>
        <p:blipFill>
          <a:blip r:embed="rId2"/>
          <a:srcRect/>
          <a:stretch>
            <a:fillRect/>
          </a:stretch>
        </p:blipFill>
        <p:spPr bwMode="auto">
          <a:xfrm>
            <a:off x="609600" y="2343150"/>
            <a:ext cx="4267200" cy="3600450"/>
          </a:xfrm>
          <a:prstGeom prst="rect">
            <a:avLst/>
          </a:prstGeom>
          <a:noFill/>
          <a:ln w="9525">
            <a:noFill/>
            <a:miter lim="800000"/>
            <a:headEnd/>
            <a:tailEnd/>
          </a:ln>
        </p:spPr>
      </p:pic>
      <p:pic>
        <p:nvPicPr>
          <p:cNvPr id="12291" name="Picture 4" descr="Facial disfigurement from Kaposi's sarcoma in a woman living with HIV/AIDS  in the HAART era | BMJ Case Reports"/>
          <p:cNvPicPr>
            <a:picLocks noChangeAspect="1" noChangeArrowheads="1"/>
          </p:cNvPicPr>
          <p:nvPr/>
        </p:nvPicPr>
        <p:blipFill>
          <a:blip r:embed="rId3"/>
          <a:srcRect/>
          <a:stretch>
            <a:fillRect/>
          </a:stretch>
        </p:blipFill>
        <p:spPr bwMode="auto">
          <a:xfrm>
            <a:off x="5257800" y="2286000"/>
            <a:ext cx="35052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1.Bacterial Diseases</a:t>
            </a:r>
            <a:endParaRPr lang="en-US" dirty="0"/>
          </a:p>
        </p:txBody>
      </p:sp>
      <p:sp>
        <p:nvSpPr>
          <p:cNvPr id="3" name="Content Placeholder 2"/>
          <p:cNvSpPr>
            <a:spLocks noGrp="1"/>
          </p:cNvSpPr>
          <p:nvPr>
            <p:ph idx="1"/>
          </p:nvPr>
        </p:nvSpPr>
        <p:spPr/>
        <p:txBody>
          <a:bodyPr/>
          <a:lstStyle/>
          <a:p>
            <a:r>
              <a:rPr lang="en-US" dirty="0" smtClean="0"/>
              <a:t>Typhoid</a:t>
            </a:r>
          </a:p>
          <a:p>
            <a:r>
              <a:rPr lang="en-US" dirty="0" smtClean="0"/>
              <a:t>Pneumonia</a:t>
            </a:r>
          </a:p>
          <a:p>
            <a:r>
              <a:rPr lang="en-US" dirty="0" smtClean="0"/>
              <a:t>Cholera</a:t>
            </a:r>
          </a:p>
          <a:p>
            <a:r>
              <a:rPr lang="en-US" dirty="0" smtClean="0"/>
              <a:t>TB</a:t>
            </a:r>
          </a:p>
          <a:p>
            <a:endParaRPr lang="en-US" dirty="0" smtClean="0"/>
          </a:p>
          <a:p>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50938" y="228600"/>
            <a:ext cx="7793037" cy="914400"/>
          </a:xfrm>
        </p:spPr>
        <p:txBody>
          <a:bodyPr/>
          <a:lstStyle/>
          <a:p>
            <a:r>
              <a:rPr lang="en-US" smtClean="0"/>
              <a:t>HISTORY</a:t>
            </a:r>
          </a:p>
        </p:txBody>
      </p:sp>
      <p:sp>
        <p:nvSpPr>
          <p:cNvPr id="14339" name="Content Placeholder 2"/>
          <p:cNvSpPr>
            <a:spLocks noGrp="1"/>
          </p:cNvSpPr>
          <p:nvPr>
            <p:ph idx="1"/>
          </p:nvPr>
        </p:nvSpPr>
        <p:spPr>
          <a:xfrm>
            <a:off x="304800" y="1639888"/>
            <a:ext cx="8650288" cy="4303712"/>
          </a:xfrm>
        </p:spPr>
        <p:txBody>
          <a:bodyPr>
            <a:normAutofit lnSpcReduction="10000"/>
          </a:bodyPr>
          <a:lstStyle/>
          <a:p>
            <a:pPr algn="just"/>
            <a:r>
              <a:rPr lang="en-US" smtClean="0"/>
              <a:t>Discovery of AIDS in 1981 in USA.</a:t>
            </a:r>
          </a:p>
          <a:p>
            <a:pPr algn="just"/>
            <a:r>
              <a:rPr lang="en-US" smtClean="0"/>
              <a:t>First case diagnosed among the homosexual men presenting with a rare infection caused by </a:t>
            </a:r>
            <a:r>
              <a:rPr lang="en-US" i="1" smtClean="0"/>
              <a:t>Pneumocysts carinii.</a:t>
            </a:r>
          </a:p>
          <a:p>
            <a:pPr algn="just"/>
            <a:r>
              <a:rPr lang="en-US" smtClean="0"/>
              <a:t>In India the HIV infection was first detected in female prostitute in Chennai in 1986.</a:t>
            </a:r>
          </a:p>
          <a:p>
            <a:pPr algn="just"/>
            <a:r>
              <a:rPr lang="en-US" smtClean="0"/>
              <a:t>Risk groups in India are different from American and Europian but similar to those in the African and the other third world countries.</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en-US" smtClean="0">
                <a:latin typeface="Britannic Bold" pitchFamily="34" charset="0"/>
              </a:rPr>
              <a:t>AIDS</a:t>
            </a:r>
          </a:p>
        </p:txBody>
      </p:sp>
      <p:sp>
        <p:nvSpPr>
          <p:cNvPr id="20483" name="Rectangle 3"/>
          <p:cNvSpPr>
            <a:spLocks noGrp="1" noChangeArrowheads="1"/>
          </p:cNvSpPr>
          <p:nvPr>
            <p:ph type="body" idx="1"/>
          </p:nvPr>
        </p:nvSpPr>
        <p:spPr/>
        <p:txBody>
          <a:bodyPr/>
          <a:lstStyle/>
          <a:p>
            <a:pPr eaLnBrk="1" hangingPunct="1">
              <a:spcBef>
                <a:spcPts val="500"/>
              </a:spcBef>
              <a:spcAft>
                <a:spcPts val="500"/>
              </a:spcAft>
            </a:pPr>
            <a:r>
              <a:rPr lang="en-US" smtClean="0"/>
              <a:t> Acquired Immunodeficiency Syndrome</a:t>
            </a:r>
          </a:p>
          <a:p>
            <a:pPr eaLnBrk="1" hangingPunct="1">
              <a:spcBef>
                <a:spcPts val="500"/>
              </a:spcBef>
              <a:spcAft>
                <a:spcPts val="500"/>
              </a:spcAft>
            </a:pPr>
            <a:r>
              <a:rPr lang="en-US" smtClean="0"/>
              <a:t> HIV is the virus that causes AIDS</a:t>
            </a:r>
          </a:p>
          <a:p>
            <a:pPr eaLnBrk="1" hangingPunct="1">
              <a:spcBef>
                <a:spcPts val="500"/>
              </a:spcBef>
              <a:spcAft>
                <a:spcPts val="500"/>
              </a:spcAft>
            </a:pPr>
            <a:r>
              <a:rPr lang="en-US" smtClean="0"/>
              <a:t> Disease limits the body’s ability to fight infection</a:t>
            </a:r>
          </a:p>
          <a:p>
            <a:pPr eaLnBrk="1" hangingPunct="1">
              <a:spcBef>
                <a:spcPts val="500"/>
              </a:spcBef>
              <a:spcAft>
                <a:spcPts val="500"/>
              </a:spcAft>
            </a:pPr>
            <a:r>
              <a:rPr lang="en-US" smtClean="0"/>
              <a:t>A person with AIDS has a very weak immune system</a:t>
            </a:r>
          </a:p>
          <a:p>
            <a:pPr eaLnBrk="1" hangingPunct="1">
              <a:spcBef>
                <a:spcPts val="500"/>
              </a:spcBef>
              <a:spcAft>
                <a:spcPts val="500"/>
              </a:spcAft>
            </a:pPr>
            <a:r>
              <a:rPr lang="en-US" smtClean="0"/>
              <a:t>No Cure</a:t>
            </a:r>
          </a:p>
        </p:txBody>
      </p:sp>
      <p:pic>
        <p:nvPicPr>
          <p:cNvPr id="20485" name="whats going on.wav">
            <a:hlinkClick r:id="" action="ppaction://media"/>
          </p:cNvPr>
          <p:cNvPicPr>
            <a:picLocks noRot="1" noChangeAspect="1" noChangeArrowheads="1"/>
          </p:cNvPicPr>
          <p:nvPr>
            <a:audioFile r:link="rId1"/>
          </p:nvPr>
        </p:nvPicPr>
        <p:blipFill>
          <a:blip r:embed="rId3"/>
          <a:srcRect/>
          <a:stretch>
            <a:fillRect/>
          </a:stretch>
        </p:blipFill>
        <p:spPr bwMode="auto">
          <a:xfrm>
            <a:off x="4419600" y="6858000"/>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3">
                                            <p:txEl>
                                              <p:pRg st="0" end="0"/>
                                            </p:txEl>
                                          </p:spTgt>
                                        </p:tgtEl>
                                        <p:attrNameLst>
                                          <p:attrName>style.visibility</p:attrName>
                                        </p:attrNameLst>
                                      </p:cBhvr>
                                      <p:to>
                                        <p:strVal val="visible"/>
                                      </p:to>
                                    </p:set>
                                    <p:anim calcmode="lin" valueType="num">
                                      <p:cBhvr additive="base">
                                        <p:cTn id="13" dur="500" fill="hold"/>
                                        <p:tgtEl>
                                          <p:spTgt spid="2048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0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483">
                                            <p:txEl>
                                              <p:pRg st="1" end="1"/>
                                            </p:txEl>
                                          </p:spTgt>
                                        </p:tgtEl>
                                        <p:attrNameLst>
                                          <p:attrName>style.visibility</p:attrName>
                                        </p:attrNameLst>
                                      </p:cBhvr>
                                      <p:to>
                                        <p:strVal val="visible"/>
                                      </p:to>
                                    </p:set>
                                    <p:anim calcmode="lin" valueType="num">
                                      <p:cBhvr additive="base">
                                        <p:cTn id="19" dur="500" fill="hold"/>
                                        <p:tgtEl>
                                          <p:spTgt spid="2048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0483">
                                            <p:txEl>
                                              <p:pRg st="2" end="2"/>
                                            </p:txEl>
                                          </p:spTgt>
                                        </p:tgtEl>
                                        <p:attrNameLst>
                                          <p:attrName>style.visibility</p:attrName>
                                        </p:attrNameLst>
                                      </p:cBhvr>
                                      <p:to>
                                        <p:strVal val="visible"/>
                                      </p:to>
                                    </p:set>
                                    <p:anim calcmode="lin" valueType="num">
                                      <p:cBhvr additive="base">
                                        <p:cTn id="25" dur="500" fill="hold"/>
                                        <p:tgtEl>
                                          <p:spTgt spid="2048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0483">
                                            <p:txEl>
                                              <p:pRg st="3" end="3"/>
                                            </p:txEl>
                                          </p:spTgt>
                                        </p:tgtEl>
                                        <p:attrNameLst>
                                          <p:attrName>style.visibility</p:attrName>
                                        </p:attrNameLst>
                                      </p:cBhvr>
                                      <p:to>
                                        <p:strVal val="visible"/>
                                      </p:to>
                                    </p:set>
                                    <p:anim calcmode="lin" valueType="num">
                                      <p:cBhvr additive="base">
                                        <p:cTn id="31" dur="500" fill="hold"/>
                                        <p:tgtEl>
                                          <p:spTgt spid="2048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0483">
                                            <p:txEl>
                                              <p:pRg st="4" end="4"/>
                                            </p:txEl>
                                          </p:spTgt>
                                        </p:tgtEl>
                                        <p:attrNameLst>
                                          <p:attrName>style.visibility</p:attrName>
                                        </p:attrNameLst>
                                      </p:cBhvr>
                                      <p:to>
                                        <p:strVal val="visible"/>
                                      </p:to>
                                    </p:set>
                                    <p:anim calcmode="lin" valueType="num">
                                      <p:cBhvr additive="base">
                                        <p:cTn id="37" dur="500" fill="hold"/>
                                        <p:tgtEl>
                                          <p:spTgt spid="20483">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 presetClass="mediacall" presetSubtype="0" fill="hold" nodeType="afterEffect">
                                  <p:stCondLst>
                                    <p:cond delay="2000"/>
                                  </p:stCondLst>
                                  <p:childTnLst>
                                    <p:cmd type="call" cmd="playFrom(0.0)">
                                      <p:cBhvr>
                                        <p:cTn id="41" dur="1" fill="hold"/>
                                        <p:tgtEl>
                                          <p:spTgt spid="204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20485"/>
                </p:tgtEl>
              </p:cMediaNode>
            </p:audio>
          </p:childTnLst>
        </p:cTn>
      </p:par>
    </p:tnLst>
    <p:bldLst>
      <p:bldP spid="20482" grpId="0" autoUpdateAnimBg="0"/>
      <p:bldP spid="20483"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52400" y="152400"/>
            <a:ext cx="86868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228600" y="304800"/>
            <a:ext cx="86106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IDS | Acquired Immuno Deficiency Syndrome | PMF IAS"/>
          <p:cNvPicPr>
            <a:picLocks noChangeAspect="1" noChangeArrowheads="1"/>
          </p:cNvPicPr>
          <p:nvPr/>
        </p:nvPicPr>
        <p:blipFill>
          <a:blip r:embed="rId2"/>
          <a:srcRect/>
          <a:stretch>
            <a:fillRect/>
          </a:stretch>
        </p:blipFill>
        <p:spPr bwMode="auto">
          <a:xfrm>
            <a:off x="187325" y="228600"/>
            <a:ext cx="8575675"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274638"/>
            <a:ext cx="9372600" cy="1143000"/>
          </a:xfrm>
        </p:spPr>
        <p:txBody>
          <a:bodyPr/>
          <a:lstStyle/>
          <a:p>
            <a:r>
              <a:rPr lang="en-US" smtClean="0"/>
              <a:t>DIFFERENCE BETWEEN AIDS &amp; HIV</a:t>
            </a:r>
          </a:p>
        </p:txBody>
      </p:sp>
      <p:sp>
        <p:nvSpPr>
          <p:cNvPr id="22531" name="Text Placeholder 2"/>
          <p:cNvSpPr>
            <a:spLocks noGrp="1"/>
          </p:cNvSpPr>
          <p:nvPr>
            <p:ph type="body" idx="1"/>
          </p:nvPr>
        </p:nvSpPr>
        <p:spPr/>
        <p:txBody>
          <a:bodyPr/>
          <a:lstStyle/>
          <a:p>
            <a:pPr algn="ctr"/>
            <a:r>
              <a:rPr lang="en-US" smtClean="0"/>
              <a:t>AIDS</a:t>
            </a:r>
          </a:p>
        </p:txBody>
      </p:sp>
      <p:sp>
        <p:nvSpPr>
          <p:cNvPr id="22532" name="Content Placeholder 3"/>
          <p:cNvSpPr>
            <a:spLocks noGrp="1"/>
          </p:cNvSpPr>
          <p:nvPr>
            <p:ph sz="half" idx="2"/>
          </p:nvPr>
        </p:nvSpPr>
        <p:spPr/>
        <p:txBody>
          <a:bodyPr/>
          <a:lstStyle/>
          <a:p>
            <a:pPr algn="just"/>
            <a:r>
              <a:rPr lang="en-US" smtClean="0"/>
              <a:t>Acquired Immunodeficiency Syndrome (AIDS) is the disease.</a:t>
            </a:r>
          </a:p>
          <a:p>
            <a:pPr algn="just"/>
            <a:r>
              <a:rPr lang="en-US" smtClean="0"/>
              <a:t>Complications and secondary infections from this disease kill the host.</a:t>
            </a:r>
          </a:p>
          <a:p>
            <a:pPr algn="just"/>
            <a:r>
              <a:rPr lang="en-US" smtClean="0"/>
              <a:t>AIDS is a condition acquired only after the contraction of HIV</a:t>
            </a:r>
          </a:p>
          <a:p>
            <a:pPr algn="just"/>
            <a:endParaRPr lang="en-US" smtClean="0"/>
          </a:p>
        </p:txBody>
      </p:sp>
      <p:sp>
        <p:nvSpPr>
          <p:cNvPr id="22533" name="Text Placeholder 4"/>
          <p:cNvSpPr>
            <a:spLocks noGrp="1"/>
          </p:cNvSpPr>
          <p:nvPr>
            <p:ph type="body" sz="quarter" idx="3"/>
          </p:nvPr>
        </p:nvSpPr>
        <p:spPr/>
        <p:txBody>
          <a:bodyPr/>
          <a:lstStyle/>
          <a:p>
            <a:pPr algn="ctr"/>
            <a:r>
              <a:rPr lang="en-US" smtClean="0"/>
              <a:t>HIV</a:t>
            </a:r>
          </a:p>
        </p:txBody>
      </p:sp>
      <p:sp>
        <p:nvSpPr>
          <p:cNvPr id="22534" name="Content Placeholder 5"/>
          <p:cNvSpPr>
            <a:spLocks noGrp="1"/>
          </p:cNvSpPr>
          <p:nvPr>
            <p:ph sz="quarter" idx="4"/>
          </p:nvPr>
        </p:nvSpPr>
        <p:spPr/>
        <p:txBody>
          <a:bodyPr/>
          <a:lstStyle/>
          <a:p>
            <a:pPr algn="just"/>
            <a:r>
              <a:rPr lang="en-US" smtClean="0"/>
              <a:t>Human Immunodeficiency Virus(HIV) is the causal factor (reason) for AIDS.</a:t>
            </a:r>
          </a:p>
          <a:p>
            <a:pPr algn="just"/>
            <a:r>
              <a:rPr lang="en-US" smtClean="0"/>
              <a:t>The virus is incapable of killing a host by itself.</a:t>
            </a:r>
          </a:p>
          <a:p>
            <a:pPr algn="just"/>
            <a:r>
              <a:rPr lang="en-US" smtClean="0"/>
              <a:t>HIV is a virus and like other viruses, can spread from person to person.</a:t>
            </a:r>
          </a:p>
          <a:p>
            <a:pPr algn="just">
              <a:buFont typeface="Wingdings" pitchFamily="2" charset="2"/>
              <a:buNone/>
            </a:pPr>
            <a:endParaRPr lang="en-US" smtClean="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ctr"/>
            <a:r>
              <a:rPr lang="en-US" smtClean="0"/>
              <a:t>AIDS</a:t>
            </a:r>
          </a:p>
        </p:txBody>
      </p:sp>
      <p:sp>
        <p:nvSpPr>
          <p:cNvPr id="23555" name="Rectangle 2"/>
          <p:cNvSpPr>
            <a:spLocks noChangeArrowheads="1"/>
          </p:cNvSpPr>
          <p:nvPr/>
        </p:nvSpPr>
        <p:spPr bwMode="auto">
          <a:xfrm>
            <a:off x="228600" y="1941513"/>
            <a:ext cx="8763000" cy="4154487"/>
          </a:xfrm>
          <a:prstGeom prst="rect">
            <a:avLst/>
          </a:prstGeom>
          <a:noFill/>
          <a:ln w="9525">
            <a:noFill/>
            <a:miter lim="800000"/>
            <a:headEnd/>
            <a:tailEnd/>
          </a:ln>
        </p:spPr>
        <p:txBody>
          <a:bodyPr>
            <a:spAutoFit/>
          </a:bodyPr>
          <a:lstStyle/>
          <a:p>
            <a:pPr algn="just">
              <a:buFont typeface="Wingdings" pitchFamily="2" charset="2"/>
              <a:buChar char="Ø"/>
            </a:pPr>
            <a:r>
              <a:rPr lang="en-US"/>
              <a:t>Acquired Immunodeficiency Syndrome (AIDS) is a chronic, potentially life-threatening disease caused by the virus (HIV).</a:t>
            </a:r>
          </a:p>
          <a:p>
            <a:pPr algn="just">
              <a:buFont typeface="Wingdings" pitchFamily="2" charset="2"/>
              <a:buChar char="Ø"/>
            </a:pPr>
            <a:r>
              <a:rPr lang="en-US"/>
              <a:t>The disease does not kill a person by itself. It weakens  immune system and makes it very, very prone to infections and other secondary diseases.</a:t>
            </a:r>
          </a:p>
          <a:p>
            <a:pPr algn="just">
              <a:buFont typeface="Wingdings" pitchFamily="2" charset="2"/>
              <a:buChar char="Ø"/>
            </a:pPr>
            <a:r>
              <a:rPr lang="en-US"/>
              <a:t>These secondary infections can weaken a person’s immune system and complications from these diseases are what kills them rather than the virus.</a:t>
            </a:r>
          </a:p>
          <a:p>
            <a:pPr algn="just">
              <a:buFont typeface="Wingdings" pitchFamily="2" charset="2"/>
              <a:buChar char="Ø"/>
            </a:pPr>
            <a:r>
              <a:rPr lang="en-US"/>
              <a:t>Having AIDS these days is not a death sentence anymore. There are treatments and medications that allow an infected person to lead an almost normal life.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1935163"/>
            <a:ext cx="7772400" cy="1189037"/>
          </a:xfrm>
        </p:spPr>
        <p:txBody>
          <a:bodyPr/>
          <a:lstStyle/>
          <a:p>
            <a:pPr algn="ctr" eaLnBrk="1" hangingPunct="1"/>
            <a:r>
              <a:rPr lang="en-US" smtClean="0">
                <a:latin typeface="Britannic Bold" pitchFamily="34" charset="0"/>
              </a:rPr>
              <a:t>Four Stages of HIV</a:t>
            </a:r>
          </a:p>
        </p:txBody>
      </p:sp>
      <p:pic>
        <p:nvPicPr>
          <p:cNvPr id="7173" name="Picture 5" descr="http://static0.arttoday.com/thm/thm4/CL/clipto/regional/world/16x22834.thm.gif">
            <a:hlinkClick r:id="rId2" tooltip="Formats: EPS, WMF, JPG"/>
          </p:cNvPr>
          <p:cNvPicPr>
            <a:picLocks noChangeAspect="1" noChangeArrowheads="1"/>
          </p:cNvPicPr>
          <p:nvPr/>
        </p:nvPicPr>
        <p:blipFill>
          <a:blip r:embed="rId3" r:link="rId4"/>
          <a:srcRect/>
          <a:stretch>
            <a:fillRect/>
          </a:stretch>
        </p:blipFill>
        <p:spPr bwMode="auto">
          <a:xfrm>
            <a:off x="2743200" y="3962400"/>
            <a:ext cx="3657600"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out)">
                                      <p:cBhvr>
                                        <p:cTn id="7" dur="500"/>
                                        <p:tgtEl>
                                          <p:spTgt spid="7170"/>
                                        </p:tgtEl>
                                      </p:cBhvr>
                                    </p:animEffect>
                                  </p:childTnLst>
                                </p:cTn>
                              </p:par>
                            </p:childTnLst>
                          </p:cTn>
                        </p:par>
                        <p:par>
                          <p:cTn id="8" fill="hold">
                            <p:stCondLst>
                              <p:cond delay="500"/>
                            </p:stCondLst>
                            <p:childTnLst>
                              <p:par>
                                <p:cTn id="9" presetID="1" presetClass="entr" presetSubtype="0" fill="hold" nodeType="afterEffect">
                                  <p:stCondLst>
                                    <p:cond delay="1000"/>
                                  </p:stCondLst>
                                  <p:childTnLst>
                                    <p:set>
                                      <p:cBhvr>
                                        <p:cTn id="10" dur="1" fill="hold">
                                          <p:stCondLst>
                                            <p:cond delay="499"/>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eaLnBrk="1" hangingPunct="1"/>
            <a:r>
              <a:rPr lang="en-US" smtClean="0">
                <a:latin typeface="Britannic Bold" pitchFamily="34" charset="0"/>
              </a:rPr>
              <a:t>Stage 1 - Primary</a:t>
            </a:r>
          </a:p>
        </p:txBody>
      </p:sp>
      <p:sp>
        <p:nvSpPr>
          <p:cNvPr id="11267" name="Rectangle 3"/>
          <p:cNvSpPr>
            <a:spLocks noGrp="1" noChangeArrowheads="1"/>
          </p:cNvSpPr>
          <p:nvPr>
            <p:ph type="body" idx="1"/>
          </p:nvPr>
        </p:nvSpPr>
        <p:spPr/>
        <p:txBody>
          <a:bodyPr/>
          <a:lstStyle/>
          <a:p>
            <a:pPr eaLnBrk="1" hangingPunct="1">
              <a:spcBef>
                <a:spcPts val="500"/>
              </a:spcBef>
              <a:spcAft>
                <a:spcPts val="500"/>
              </a:spcAft>
            </a:pPr>
            <a:r>
              <a:rPr lang="en-US" smtClean="0"/>
              <a:t>Short, flu-like illness - occurs one to six weeks after infection</a:t>
            </a:r>
          </a:p>
          <a:p>
            <a:pPr eaLnBrk="1" hangingPunct="1">
              <a:spcBef>
                <a:spcPts val="500"/>
              </a:spcBef>
              <a:spcAft>
                <a:spcPts val="500"/>
              </a:spcAft>
            </a:pPr>
            <a:r>
              <a:rPr lang="en-US" smtClean="0"/>
              <a:t> No symptoms at all</a:t>
            </a:r>
          </a:p>
          <a:p>
            <a:pPr eaLnBrk="1" hangingPunct="1">
              <a:spcBef>
                <a:spcPts val="500"/>
              </a:spcBef>
              <a:spcAft>
                <a:spcPts val="500"/>
              </a:spcAft>
            </a:pPr>
            <a:r>
              <a:rPr lang="en-US" smtClean="0"/>
              <a:t> Infected person can infect other people</a:t>
            </a:r>
          </a:p>
        </p:txBody>
      </p:sp>
      <p:pic>
        <p:nvPicPr>
          <p:cNvPr id="11272" name="Picture 8" descr="http://static0.arttoday.com/thm/thm4/CL/clipto/scitech/health2/pe22900.thm.gif">
            <a:hlinkClick r:id="rId2" tooltip="Formats: EPS, WMF, JPG"/>
          </p:cNvPr>
          <p:cNvPicPr>
            <a:picLocks noChangeAspect="1" noChangeArrowheads="1"/>
          </p:cNvPicPr>
          <p:nvPr/>
        </p:nvPicPr>
        <p:blipFill>
          <a:blip r:embed="rId3" r:link="rId4"/>
          <a:srcRect/>
          <a:stretch>
            <a:fillRect/>
          </a:stretch>
        </p:blipFill>
        <p:spPr bwMode="auto">
          <a:xfrm>
            <a:off x="3048000" y="4495800"/>
            <a:ext cx="3200400"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0-#ppt_w/2"/>
                                          </p:val>
                                        </p:tav>
                                        <p:tav tm="100000">
                                          <p:val>
                                            <p:strVal val="#ppt_x"/>
                                          </p:val>
                                        </p:tav>
                                      </p:tavLst>
                                    </p:anim>
                                    <p:anim calcmode="lin" valueType="num">
                                      <p:cBhvr additive="base">
                                        <p:cTn id="8"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3" dur="500"/>
                                        <p:tgtEl>
                                          <p:spTgt spid="1126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8" dur="500"/>
                                        <p:tgtEl>
                                          <p:spTgt spid="1126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23" dur="500"/>
                                        <p:tgtEl>
                                          <p:spTgt spid="11267">
                                            <p:txEl>
                                              <p:pRg st="2" end="2"/>
                                            </p:txEl>
                                          </p:spTgt>
                                        </p:tgtEl>
                                      </p:cBhvr>
                                    </p:animEffect>
                                  </p:childTnLst>
                                </p:cTn>
                              </p:par>
                            </p:childTnLst>
                          </p:cTn>
                        </p:par>
                        <p:par>
                          <p:cTn id="24" fill="hold">
                            <p:stCondLst>
                              <p:cond delay="500"/>
                            </p:stCondLst>
                            <p:childTnLst>
                              <p:par>
                                <p:cTn id="25" presetID="4" presetClass="entr" presetSubtype="32" fill="hold" nodeType="afterEffect">
                                  <p:stCondLst>
                                    <p:cond delay="0"/>
                                  </p:stCondLst>
                                  <p:childTnLst>
                                    <p:set>
                                      <p:cBhvr>
                                        <p:cTn id="26" dur="1" fill="hold">
                                          <p:stCondLst>
                                            <p:cond delay="0"/>
                                          </p:stCondLst>
                                        </p:cTn>
                                        <p:tgtEl>
                                          <p:spTgt spid="11272"/>
                                        </p:tgtEl>
                                        <p:attrNameLst>
                                          <p:attrName>style.visibility</p:attrName>
                                        </p:attrNameLst>
                                      </p:cBhvr>
                                      <p:to>
                                        <p:strVal val="visible"/>
                                      </p:to>
                                    </p:set>
                                    <p:animEffect transition="in" filter="box(out)">
                                      <p:cBhvr>
                                        <p:cTn id="27"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7"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63638" y="544513"/>
            <a:ext cx="6761162" cy="762000"/>
          </a:xfrm>
        </p:spPr>
        <p:txBody>
          <a:bodyPr>
            <a:normAutofit fontScale="90000"/>
          </a:bodyPr>
          <a:lstStyle/>
          <a:p>
            <a:pPr algn="ctr" eaLnBrk="1" hangingPunct="1"/>
            <a:r>
              <a:rPr lang="en-US" smtClean="0">
                <a:latin typeface="Britannic Bold" pitchFamily="34" charset="0"/>
              </a:rPr>
              <a:t>Stage 2 - Asymptomatic</a:t>
            </a:r>
          </a:p>
        </p:txBody>
      </p:sp>
      <p:sp>
        <p:nvSpPr>
          <p:cNvPr id="12291" name="Rectangle 3"/>
          <p:cNvSpPr>
            <a:spLocks noGrp="1" noChangeArrowheads="1"/>
          </p:cNvSpPr>
          <p:nvPr>
            <p:ph type="body" idx="1"/>
          </p:nvPr>
        </p:nvSpPr>
        <p:spPr>
          <a:xfrm>
            <a:off x="228600" y="1981200"/>
            <a:ext cx="8610600" cy="4267200"/>
          </a:xfrm>
        </p:spPr>
        <p:txBody>
          <a:bodyPr/>
          <a:lstStyle/>
          <a:p>
            <a:pPr eaLnBrk="1" hangingPunct="1">
              <a:spcBef>
                <a:spcPts val="500"/>
              </a:spcBef>
              <a:spcAft>
                <a:spcPts val="500"/>
              </a:spcAft>
            </a:pPr>
            <a:r>
              <a:rPr lang="en-US" smtClean="0"/>
              <a:t>Lasts for an average of ten years </a:t>
            </a:r>
          </a:p>
          <a:p>
            <a:pPr eaLnBrk="1" hangingPunct="1">
              <a:spcBef>
                <a:spcPts val="500"/>
              </a:spcBef>
              <a:spcAft>
                <a:spcPts val="500"/>
              </a:spcAft>
            </a:pPr>
            <a:r>
              <a:rPr lang="en-US" smtClean="0"/>
              <a:t>This stage is free from symptoms</a:t>
            </a:r>
          </a:p>
          <a:p>
            <a:pPr eaLnBrk="1" hangingPunct="1">
              <a:spcBef>
                <a:spcPts val="500"/>
              </a:spcBef>
              <a:spcAft>
                <a:spcPts val="500"/>
              </a:spcAft>
            </a:pPr>
            <a:r>
              <a:rPr lang="en-US" smtClean="0"/>
              <a:t>There may be swollen glands</a:t>
            </a:r>
          </a:p>
          <a:p>
            <a:pPr eaLnBrk="1" hangingPunct="1">
              <a:spcBef>
                <a:spcPts val="500"/>
              </a:spcBef>
              <a:spcAft>
                <a:spcPts val="500"/>
              </a:spcAft>
            </a:pPr>
            <a:r>
              <a:rPr lang="en-US" smtClean="0"/>
              <a:t>The level of HIV in the blood drops to very low levels </a:t>
            </a:r>
          </a:p>
          <a:p>
            <a:pPr eaLnBrk="1" hangingPunct="1">
              <a:spcBef>
                <a:spcPts val="500"/>
              </a:spcBef>
              <a:spcAft>
                <a:spcPts val="500"/>
              </a:spcAft>
            </a:pPr>
            <a:r>
              <a:rPr lang="en-US" smtClean="0"/>
              <a:t>HIV antibodies are detectable in the blood</a:t>
            </a:r>
          </a:p>
          <a:p>
            <a:pPr eaLnBrk="1" hangingPunct="1"/>
            <a:endParaRPr lang="en-US" smtClean="0"/>
          </a:p>
        </p:txBody>
      </p:sp>
      <p:pic>
        <p:nvPicPr>
          <p:cNvPr id="26628" name="Picture 6" descr="http://static0.arttoday.com/thm/thm6/CL/STGR030/creaticom3/3/z1869.thm.gif">
            <a:hlinkClick r:id="rId2" tooltip="Formats: EPS, WMF, JPG"/>
          </p:cNvPr>
          <p:cNvPicPr>
            <a:picLocks noChangeAspect="1" noChangeArrowheads="1"/>
          </p:cNvPicPr>
          <p:nvPr/>
        </p:nvPicPr>
        <p:blipFill>
          <a:blip r:embed="rId3" r:link="rId4"/>
          <a:srcRect/>
          <a:stretch>
            <a:fillRect/>
          </a:stretch>
        </p:blipFill>
        <p:spPr bwMode="auto">
          <a:xfrm>
            <a:off x="0" y="0"/>
            <a:ext cx="1285875" cy="2057400"/>
          </a:xfrm>
          <a:prstGeom prst="rect">
            <a:avLst/>
          </a:prstGeom>
          <a:noFill/>
          <a:ln w="9525">
            <a:noFill/>
            <a:miter lim="800000"/>
            <a:headEnd/>
            <a:tailEnd/>
          </a:ln>
        </p:spPr>
      </p:pic>
      <p:pic>
        <p:nvPicPr>
          <p:cNvPr id="26629" name="Picture 7" descr="http://static0.arttoday.com/thm/thm6/CL/STGR030/creaticom3/3/z1869.thm.gif">
            <a:hlinkClick r:id="rId2" tooltip="Formats: EPS, WMF, JPG"/>
          </p:cNvPr>
          <p:cNvPicPr>
            <a:picLocks noChangeAspect="1" noChangeArrowheads="1"/>
          </p:cNvPicPr>
          <p:nvPr/>
        </p:nvPicPr>
        <p:blipFill>
          <a:blip r:embed="rId3" r:link="rId4"/>
          <a:srcRect/>
          <a:stretch>
            <a:fillRect/>
          </a:stretch>
        </p:blipFill>
        <p:spPr bwMode="auto">
          <a:xfrm>
            <a:off x="7858125" y="0"/>
            <a:ext cx="1285875" cy="205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291">
                                            <p:txEl>
                                              <p:pRg st="0" end="0"/>
                                            </p:txEl>
                                          </p:spTgt>
                                        </p:tgtEl>
                                        <p:attrNameLst>
                                          <p:attrName>style.visibility</p:attrName>
                                        </p:attrNameLst>
                                      </p:cBhvr>
                                      <p:to>
                                        <p:strVal val="visible"/>
                                      </p:to>
                                    </p:set>
                                    <p:animEffect transition="in" filter="dissolve">
                                      <p:cBhvr>
                                        <p:cTn id="13" dur="500"/>
                                        <p:tgtEl>
                                          <p:spTgt spid="1229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291">
                                            <p:txEl>
                                              <p:pRg st="1" end="1"/>
                                            </p:txEl>
                                          </p:spTgt>
                                        </p:tgtEl>
                                        <p:attrNameLst>
                                          <p:attrName>style.visibility</p:attrName>
                                        </p:attrNameLst>
                                      </p:cBhvr>
                                      <p:to>
                                        <p:strVal val="visible"/>
                                      </p:to>
                                    </p:set>
                                    <p:animEffect transition="in" filter="dissolve">
                                      <p:cBhvr>
                                        <p:cTn id="18" dur="500"/>
                                        <p:tgtEl>
                                          <p:spTgt spid="1229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Effect transition="in" filter="dissolve">
                                      <p:cBhvr>
                                        <p:cTn id="23" dur="500"/>
                                        <p:tgtEl>
                                          <p:spTgt spid="1229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291">
                                            <p:txEl>
                                              <p:pRg st="3" end="3"/>
                                            </p:txEl>
                                          </p:spTgt>
                                        </p:tgtEl>
                                        <p:attrNameLst>
                                          <p:attrName>style.visibility</p:attrName>
                                        </p:attrNameLst>
                                      </p:cBhvr>
                                      <p:to>
                                        <p:strVal val="visible"/>
                                      </p:to>
                                    </p:set>
                                    <p:animEffect transition="in" filter="dissolve">
                                      <p:cBhvr>
                                        <p:cTn id="28" dur="500"/>
                                        <p:tgtEl>
                                          <p:spTgt spid="1229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2291">
                                            <p:txEl>
                                              <p:pRg st="4" end="4"/>
                                            </p:txEl>
                                          </p:spTgt>
                                        </p:tgtEl>
                                        <p:attrNameLst>
                                          <p:attrName>style.visibility</p:attrName>
                                        </p:attrNameLst>
                                      </p:cBhvr>
                                      <p:to>
                                        <p:strVal val="visible"/>
                                      </p:to>
                                    </p:set>
                                    <p:animEffect transition="in" filter="dissolve">
                                      <p:cBhvr>
                                        <p:cTn id="33" dur="500"/>
                                        <p:tgtEl>
                                          <p:spTgt spid="12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 </a:t>
            </a:r>
            <a:r>
              <a:rPr lang="en-US" b="1" dirty="0"/>
              <a:t>T</a:t>
            </a:r>
            <a:r>
              <a:rPr lang="en-US" b="1" dirty="0" smtClean="0"/>
              <a:t>yphoid </a:t>
            </a:r>
            <a:r>
              <a:rPr lang="en-US" b="1" i="1" dirty="0" smtClean="0"/>
              <a:t>(</a:t>
            </a:r>
            <a:r>
              <a:rPr lang="en-US" dirty="0" smtClean="0"/>
              <a:t>Mary </a:t>
            </a:r>
            <a:r>
              <a:rPr lang="en-US" dirty="0"/>
              <a:t>Mallon </a:t>
            </a:r>
            <a:r>
              <a:rPr lang="en-US" dirty="0" smtClean="0"/>
              <a:t>nick named</a:t>
            </a:r>
            <a:r>
              <a:rPr lang="en-US" dirty="0"/>
              <a:t/>
            </a:r>
            <a:br>
              <a:rPr lang="en-US" dirty="0"/>
            </a:br>
            <a:r>
              <a:rPr lang="en-US" i="1" dirty="0"/>
              <a:t>Typhoid </a:t>
            </a:r>
            <a:r>
              <a:rPr lang="en-US" i="1" dirty="0" smtClean="0"/>
              <a:t>Mary)</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i="1" dirty="0"/>
              <a:t>Salmonella </a:t>
            </a:r>
            <a:r>
              <a:rPr lang="en-US" i="1" dirty="0" err="1"/>
              <a:t>typhi</a:t>
            </a:r>
            <a:r>
              <a:rPr lang="en-US" i="1" dirty="0"/>
              <a:t> </a:t>
            </a:r>
            <a:r>
              <a:rPr lang="en-US" dirty="0"/>
              <a:t>is a pathogenic bacterium which causes </a:t>
            </a:r>
            <a:r>
              <a:rPr lang="en-US" b="1" dirty="0" smtClean="0"/>
              <a:t>typhoid </a:t>
            </a:r>
            <a:r>
              <a:rPr lang="en-US" dirty="0" smtClean="0"/>
              <a:t>fever </a:t>
            </a:r>
            <a:r>
              <a:rPr lang="en-US" dirty="0"/>
              <a:t>in human beings</a:t>
            </a:r>
            <a:r>
              <a:rPr lang="en-US" dirty="0" smtClean="0"/>
              <a:t>.</a:t>
            </a:r>
          </a:p>
          <a:p>
            <a:pPr algn="just"/>
            <a:r>
              <a:rPr lang="en-US" dirty="0" smtClean="0"/>
              <a:t> </a:t>
            </a:r>
            <a:r>
              <a:rPr lang="en-US" dirty="0"/>
              <a:t>These pathogens generally enter the small </a:t>
            </a:r>
            <a:r>
              <a:rPr lang="en-US" dirty="0" smtClean="0"/>
              <a:t>intestine through </a:t>
            </a:r>
            <a:r>
              <a:rPr lang="en-US" dirty="0"/>
              <a:t>food and water contaminated with them and migrate to </a:t>
            </a:r>
            <a:r>
              <a:rPr lang="en-US" dirty="0" smtClean="0"/>
              <a:t>other organs </a:t>
            </a:r>
            <a:r>
              <a:rPr lang="en-US" dirty="0"/>
              <a:t>through blood. </a:t>
            </a:r>
            <a:endParaRPr lang="en-US" dirty="0" smtClean="0"/>
          </a:p>
          <a:p>
            <a:pPr algn="just"/>
            <a:r>
              <a:rPr lang="en-US" dirty="0" smtClean="0"/>
              <a:t>Sustained </a:t>
            </a:r>
            <a:r>
              <a:rPr lang="en-US" dirty="0"/>
              <a:t>high fever (39° to 40°C), </a:t>
            </a:r>
            <a:r>
              <a:rPr lang="en-US" dirty="0" smtClean="0"/>
              <a:t>weakness, stomach </a:t>
            </a:r>
            <a:r>
              <a:rPr lang="en-US" dirty="0"/>
              <a:t>pain, constipation, headache and loss of appetite are some </a:t>
            </a:r>
            <a:r>
              <a:rPr lang="en-US" dirty="0" smtClean="0"/>
              <a:t>of the </a:t>
            </a:r>
            <a:r>
              <a:rPr lang="en-US" dirty="0"/>
              <a:t>common symptoms of this disease. Intestinal perforation and </a:t>
            </a:r>
            <a:r>
              <a:rPr lang="en-US" dirty="0" smtClean="0"/>
              <a:t>death may </a:t>
            </a:r>
            <a:r>
              <a:rPr lang="en-US" dirty="0"/>
              <a:t>occur in severe cases. Typhoid fever could be confirmed </a:t>
            </a:r>
            <a:r>
              <a:rPr lang="en-US" dirty="0" smtClean="0"/>
              <a:t>by </a:t>
            </a:r>
            <a:r>
              <a:rPr lang="en-US" b="1" dirty="0" err="1"/>
              <a:t>Widal</a:t>
            </a:r>
            <a:r>
              <a:rPr lang="en-US" b="1" dirty="0"/>
              <a:t> </a:t>
            </a:r>
            <a:r>
              <a:rPr lang="en-US" b="1" dirty="0" smtClean="0"/>
              <a:t>test.</a:t>
            </a: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17500" y="544513"/>
            <a:ext cx="8637588" cy="762000"/>
          </a:xfrm>
        </p:spPr>
        <p:txBody>
          <a:bodyPr>
            <a:normAutofit fontScale="90000"/>
          </a:bodyPr>
          <a:lstStyle/>
          <a:p>
            <a:pPr algn="ctr" eaLnBrk="1" hangingPunct="1"/>
            <a:r>
              <a:rPr lang="en-US" smtClean="0">
                <a:latin typeface="Britannic Bold" pitchFamily="34" charset="0"/>
              </a:rPr>
              <a:t>Stage 3 - Symptomatic</a:t>
            </a:r>
          </a:p>
        </p:txBody>
      </p:sp>
      <p:sp>
        <p:nvSpPr>
          <p:cNvPr id="13315" name="Rectangle 3"/>
          <p:cNvSpPr>
            <a:spLocks noGrp="1" noChangeArrowheads="1"/>
          </p:cNvSpPr>
          <p:nvPr>
            <p:ph type="body" idx="1"/>
          </p:nvPr>
        </p:nvSpPr>
        <p:spPr>
          <a:xfrm>
            <a:off x="685800" y="1752600"/>
            <a:ext cx="7772400" cy="3200400"/>
          </a:xfrm>
        </p:spPr>
        <p:txBody>
          <a:bodyPr/>
          <a:lstStyle/>
          <a:p>
            <a:pPr eaLnBrk="1" hangingPunct="1">
              <a:spcBef>
                <a:spcPts val="500"/>
              </a:spcBef>
              <a:spcAft>
                <a:spcPts val="500"/>
              </a:spcAft>
            </a:pPr>
            <a:endParaRPr lang="en-US" smtClean="0"/>
          </a:p>
          <a:p>
            <a:pPr eaLnBrk="1" hangingPunct="1">
              <a:spcBef>
                <a:spcPts val="500"/>
              </a:spcBef>
              <a:spcAft>
                <a:spcPts val="500"/>
              </a:spcAft>
            </a:pPr>
            <a:r>
              <a:rPr lang="en-US" smtClean="0"/>
              <a:t>The symptoms are mild</a:t>
            </a:r>
          </a:p>
          <a:p>
            <a:pPr eaLnBrk="1" hangingPunct="1">
              <a:spcBef>
                <a:spcPts val="500"/>
              </a:spcBef>
              <a:spcAft>
                <a:spcPts val="500"/>
              </a:spcAft>
            </a:pPr>
            <a:r>
              <a:rPr lang="en-US" smtClean="0"/>
              <a:t>The immune system deteriorates </a:t>
            </a:r>
          </a:p>
          <a:p>
            <a:pPr eaLnBrk="1" hangingPunct="1">
              <a:spcBef>
                <a:spcPts val="500"/>
              </a:spcBef>
              <a:spcAft>
                <a:spcPts val="500"/>
              </a:spcAft>
            </a:pPr>
            <a:r>
              <a:rPr lang="en-US" smtClean="0"/>
              <a:t>emergence of opportunistic infections and cancers</a:t>
            </a:r>
          </a:p>
          <a:p>
            <a:pPr eaLnBrk="1" hangingPunct="1"/>
            <a:endParaRPr lang="en-US" smtClean="0"/>
          </a:p>
        </p:txBody>
      </p:sp>
      <p:pic>
        <p:nvPicPr>
          <p:cNvPr id="13316" name="Picture 4" descr="C:\Program Files\Microsoft Office\Clipart\standard\stddir3\HM00492_.WMF"/>
          <p:cNvPicPr>
            <a:picLocks noChangeAspect="1" noChangeArrowheads="1"/>
          </p:cNvPicPr>
          <p:nvPr/>
        </p:nvPicPr>
        <p:blipFill>
          <a:blip r:embed="rId2"/>
          <a:srcRect/>
          <a:stretch>
            <a:fillRect/>
          </a:stretch>
        </p:blipFill>
        <p:spPr bwMode="auto">
          <a:xfrm>
            <a:off x="3810000" y="4191000"/>
            <a:ext cx="2192338"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 calcmode="lin" valueType="num">
                                      <p:cBhvr additive="base">
                                        <p:cTn id="15" dur="500" fill="hold"/>
                                        <p:tgtEl>
                                          <p:spTgt spid="1331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3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 calcmode="lin" valueType="num">
                                      <p:cBhvr additive="base">
                                        <p:cTn id="21"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33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315">
                                            <p:txEl>
                                              <p:pRg st="3" end="3"/>
                                            </p:txEl>
                                          </p:spTgt>
                                        </p:tgtEl>
                                        <p:attrNameLst>
                                          <p:attrName>style.visibility</p:attrName>
                                        </p:attrNameLst>
                                      </p:cBhvr>
                                      <p:to>
                                        <p:strVal val="visible"/>
                                      </p:to>
                                    </p:set>
                                    <p:anim calcmode="lin" valueType="num">
                                      <p:cBhvr additive="base">
                                        <p:cTn id="27" dur="500" fill="hold"/>
                                        <p:tgtEl>
                                          <p:spTgt spid="13315">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33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3316"/>
                                        </p:tgtEl>
                                        <p:attrNameLst>
                                          <p:attrName>style.visibility</p:attrName>
                                        </p:attrNameLst>
                                      </p:cBhvr>
                                      <p:to>
                                        <p:strVal val="visible"/>
                                      </p:to>
                                    </p:set>
                                    <p:anim calcmode="lin" valueType="num">
                                      <p:cBhvr additive="base">
                                        <p:cTn id="33" dur="500" fill="hold"/>
                                        <p:tgtEl>
                                          <p:spTgt spid="13316"/>
                                        </p:tgtEl>
                                        <p:attrNameLst>
                                          <p:attrName>ppt_x</p:attrName>
                                        </p:attrNameLst>
                                      </p:cBhvr>
                                      <p:tavLst>
                                        <p:tav tm="0">
                                          <p:val>
                                            <p:strVal val="1+#ppt_w/2"/>
                                          </p:val>
                                        </p:tav>
                                        <p:tav tm="100000">
                                          <p:val>
                                            <p:strVal val="#ppt_x"/>
                                          </p:val>
                                        </p:tav>
                                      </p:tavLst>
                                    </p:anim>
                                    <p:anim calcmode="lin" valueType="num">
                                      <p:cBhvr additive="base">
                                        <p:cTn id="34"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5"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17500" y="544513"/>
            <a:ext cx="8637588" cy="762000"/>
          </a:xfrm>
        </p:spPr>
        <p:txBody>
          <a:bodyPr>
            <a:normAutofit fontScale="90000"/>
          </a:bodyPr>
          <a:lstStyle/>
          <a:p>
            <a:pPr algn="ctr" eaLnBrk="1" hangingPunct="1"/>
            <a:r>
              <a:rPr lang="en-US" smtClean="0">
                <a:latin typeface="Britannic Bold" pitchFamily="34" charset="0"/>
              </a:rPr>
              <a:t>Stage 4 - HIV </a:t>
            </a:r>
            <a:r>
              <a:rPr lang="en-US" smtClean="0">
                <a:latin typeface="Britannic Bold" pitchFamily="34" charset="0"/>
                <a:sym typeface="Wingdings 3" pitchFamily="18" charset="2"/>
              </a:rPr>
              <a:t></a:t>
            </a:r>
            <a:r>
              <a:rPr lang="en-US" smtClean="0">
                <a:latin typeface="Britannic Bold" pitchFamily="34" charset="0"/>
              </a:rPr>
              <a:t> AIDS</a:t>
            </a:r>
          </a:p>
        </p:txBody>
      </p:sp>
      <p:sp>
        <p:nvSpPr>
          <p:cNvPr id="14339" name="Rectangle 3"/>
          <p:cNvSpPr>
            <a:spLocks noGrp="1" noChangeArrowheads="1"/>
          </p:cNvSpPr>
          <p:nvPr>
            <p:ph type="body" idx="1"/>
          </p:nvPr>
        </p:nvSpPr>
        <p:spPr>
          <a:xfrm>
            <a:off x="685800" y="2286000"/>
            <a:ext cx="3810000" cy="4038600"/>
          </a:xfrm>
        </p:spPr>
        <p:txBody>
          <a:bodyPr/>
          <a:lstStyle/>
          <a:p>
            <a:pPr eaLnBrk="1" hangingPunct="1">
              <a:spcBef>
                <a:spcPts val="500"/>
              </a:spcBef>
              <a:spcAft>
                <a:spcPts val="500"/>
              </a:spcAft>
            </a:pPr>
            <a:r>
              <a:rPr lang="en-US" smtClean="0"/>
              <a:t>The immune system weakens</a:t>
            </a:r>
          </a:p>
          <a:p>
            <a:pPr eaLnBrk="1" hangingPunct="1">
              <a:spcBef>
                <a:spcPts val="500"/>
              </a:spcBef>
              <a:spcAft>
                <a:spcPts val="500"/>
              </a:spcAft>
            </a:pPr>
            <a:endParaRPr lang="en-US" smtClean="0"/>
          </a:p>
          <a:p>
            <a:pPr eaLnBrk="1" hangingPunct="1">
              <a:spcBef>
                <a:spcPts val="500"/>
              </a:spcBef>
              <a:spcAft>
                <a:spcPts val="500"/>
              </a:spcAft>
            </a:pPr>
            <a:r>
              <a:rPr lang="en-US" smtClean="0"/>
              <a:t>The illnesses become more severe leading to an AIDS diagnosis</a:t>
            </a:r>
          </a:p>
          <a:p>
            <a:pPr algn="ctr" eaLnBrk="1" hangingPunct="1"/>
            <a:endParaRPr lang="en-US" smtClean="0"/>
          </a:p>
        </p:txBody>
      </p:sp>
      <p:pic>
        <p:nvPicPr>
          <p:cNvPr id="28676" name="Picture 8" descr="C:\Documents and Settings\default\My Documents\My Pictures\AIDS.bmp"/>
          <p:cNvPicPr>
            <a:picLocks noChangeAspect="1" noChangeArrowheads="1"/>
          </p:cNvPicPr>
          <p:nvPr/>
        </p:nvPicPr>
        <p:blipFill>
          <a:blip r:embed="rId2"/>
          <a:srcRect r="54546" b="54546"/>
          <a:stretch>
            <a:fillRect/>
          </a:stretch>
        </p:blipFill>
        <p:spPr bwMode="auto">
          <a:xfrm>
            <a:off x="4648200" y="1905000"/>
            <a:ext cx="4495800" cy="495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0-#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 calcmode="lin" valueType="num">
                                      <p:cBhvr additive="base">
                                        <p:cTn id="12"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 calcmode="lin" valueType="num">
                                      <p:cBhvr additive="base">
                                        <p:cTn id="17" dur="500" fill="hold"/>
                                        <p:tgtEl>
                                          <p:spTgt spid="1433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build="p" autoUpdateAnimBg="0" advAuto="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pPr algn="ctr" eaLnBrk="1" hangingPunct="1"/>
            <a:r>
              <a:rPr lang="en-US" smtClean="0">
                <a:latin typeface="Britannic Bold" pitchFamily="34" charset="0"/>
              </a:rPr>
              <a:t>Modes of HIV/AIDS Transmission</a:t>
            </a:r>
          </a:p>
        </p:txBody>
      </p:sp>
      <p:pic>
        <p:nvPicPr>
          <p:cNvPr id="31747" name="Picture 6" descr="C:\Documents and Settings\default\My Documents\My Pictures\AIDS trans.bmp"/>
          <p:cNvPicPr>
            <a:picLocks noChangeAspect="1" noChangeArrowheads="1"/>
          </p:cNvPicPr>
          <p:nvPr/>
        </p:nvPicPr>
        <p:blipFill>
          <a:blip r:embed="rId2"/>
          <a:srcRect t="25072" r="76842" b="53297"/>
          <a:stretch>
            <a:fillRect/>
          </a:stretch>
        </p:blipFill>
        <p:spPr bwMode="auto">
          <a:xfrm>
            <a:off x="990600" y="4495800"/>
            <a:ext cx="2514600" cy="1906588"/>
          </a:xfrm>
          <a:prstGeom prst="rect">
            <a:avLst/>
          </a:prstGeom>
          <a:noFill/>
          <a:ln w="9525">
            <a:noFill/>
            <a:miter lim="800000"/>
            <a:headEnd/>
            <a:tailEnd/>
          </a:ln>
        </p:spPr>
      </p:pic>
      <p:pic>
        <p:nvPicPr>
          <p:cNvPr id="31748" name="Picture 7" descr="C:\Documents and Settings\default\My Documents\My Pictures\AIDS trans.bmp"/>
          <p:cNvPicPr>
            <a:picLocks noChangeAspect="1" noChangeArrowheads="1"/>
          </p:cNvPicPr>
          <p:nvPr/>
        </p:nvPicPr>
        <p:blipFill>
          <a:blip r:embed="rId2"/>
          <a:srcRect l="37895" t="1729" r="36842" b="76659"/>
          <a:stretch>
            <a:fillRect/>
          </a:stretch>
        </p:blipFill>
        <p:spPr bwMode="auto">
          <a:xfrm>
            <a:off x="5334000" y="2057400"/>
            <a:ext cx="2743200" cy="1905000"/>
          </a:xfrm>
          <a:prstGeom prst="rect">
            <a:avLst/>
          </a:prstGeom>
          <a:noFill/>
          <a:ln w="9525">
            <a:noFill/>
            <a:miter lim="800000"/>
            <a:headEnd/>
            <a:tailEnd/>
          </a:ln>
        </p:spPr>
      </p:pic>
      <p:pic>
        <p:nvPicPr>
          <p:cNvPr id="31749" name="Picture 8" descr="C:\Documents and Settings\default\My Documents\My Pictures\AIDS trans.bmp"/>
          <p:cNvPicPr>
            <a:picLocks noChangeAspect="1" noChangeArrowheads="1"/>
          </p:cNvPicPr>
          <p:nvPr/>
        </p:nvPicPr>
        <p:blipFill>
          <a:blip r:embed="rId2"/>
          <a:srcRect r="76842" b="77522"/>
          <a:stretch>
            <a:fillRect/>
          </a:stretch>
        </p:blipFill>
        <p:spPr bwMode="auto">
          <a:xfrm>
            <a:off x="990600" y="2057400"/>
            <a:ext cx="2514600" cy="1981200"/>
          </a:xfrm>
          <a:prstGeom prst="rect">
            <a:avLst/>
          </a:prstGeom>
          <a:noFill/>
          <a:ln w="9525">
            <a:noFill/>
            <a:miter lim="800000"/>
            <a:headEnd/>
            <a:tailEnd/>
          </a:ln>
        </p:spPr>
      </p:pic>
      <p:pic>
        <p:nvPicPr>
          <p:cNvPr id="31750" name="Picture 9" descr="C:\Documents and Settings\default\My Documents\My Pictures\AIDS trans.bmp"/>
          <p:cNvPicPr>
            <a:picLocks noChangeAspect="1" noChangeArrowheads="1"/>
          </p:cNvPicPr>
          <p:nvPr/>
        </p:nvPicPr>
        <p:blipFill>
          <a:blip r:embed="rId2"/>
          <a:srcRect l="37895" t="25072" r="36842" b="53316"/>
          <a:stretch>
            <a:fillRect/>
          </a:stretch>
        </p:blipFill>
        <p:spPr bwMode="auto">
          <a:xfrm>
            <a:off x="5334000" y="4572000"/>
            <a:ext cx="2743200"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ox(in)">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0" y="0"/>
            <a:ext cx="9525000" cy="782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1219200"/>
            <a:ext cx="8077200" cy="1673352"/>
          </a:xfrm>
        </p:spPr>
        <p:txBody>
          <a:bodyPr/>
          <a:lstStyle/>
          <a:p>
            <a:pPr algn="ctr" eaLnBrk="1" hangingPunct="1"/>
            <a:r>
              <a:rPr lang="en-US" dirty="0" smtClean="0">
                <a:latin typeface="Britannic Bold" pitchFamily="34" charset="0"/>
              </a:rPr>
              <a:t>Testing Options for HIV</a:t>
            </a:r>
          </a:p>
        </p:txBody>
      </p:sp>
      <p:graphicFrame>
        <p:nvGraphicFramePr>
          <p:cNvPr id="19462" name="Object 6"/>
          <p:cNvGraphicFramePr>
            <a:graphicFrameLocks noChangeAspect="1"/>
          </p:cNvGraphicFramePr>
          <p:nvPr/>
        </p:nvGraphicFramePr>
        <p:xfrm>
          <a:off x="3505200" y="3733800"/>
          <a:ext cx="1905000" cy="2362200"/>
        </p:xfrm>
        <a:graphic>
          <a:graphicData uri="http://schemas.openxmlformats.org/presentationml/2006/ole">
            <p:oleObj spid="_x0000_s1026" name="Picture" r:id="rId3" imgW="1381680" imgH="1981080" progId="Word.Picture.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17500" y="544513"/>
            <a:ext cx="8637588" cy="762000"/>
          </a:xfrm>
        </p:spPr>
        <p:txBody>
          <a:bodyPr>
            <a:normAutofit fontScale="90000"/>
          </a:bodyPr>
          <a:lstStyle/>
          <a:p>
            <a:pPr algn="ctr" eaLnBrk="1" hangingPunct="1"/>
            <a:r>
              <a:rPr lang="en-US" smtClean="0">
                <a:latin typeface="Britannic Bold" pitchFamily="34" charset="0"/>
              </a:rPr>
              <a:t>Blood Detection Tests</a:t>
            </a:r>
          </a:p>
        </p:txBody>
      </p:sp>
      <p:sp>
        <p:nvSpPr>
          <p:cNvPr id="52227" name="Rectangle 3"/>
          <p:cNvSpPr>
            <a:spLocks noGrp="1" noChangeArrowheads="1"/>
          </p:cNvSpPr>
          <p:nvPr>
            <p:ph type="body" sz="half" idx="1"/>
          </p:nvPr>
        </p:nvSpPr>
        <p:spPr>
          <a:xfrm>
            <a:off x="1182688" y="2017713"/>
            <a:ext cx="7772400" cy="3657600"/>
          </a:xfrm>
        </p:spPr>
        <p:txBody>
          <a:bodyPr/>
          <a:lstStyle/>
          <a:p>
            <a:pPr eaLnBrk="1" hangingPunct="1"/>
            <a:r>
              <a:rPr lang="en-US" sz="2800" smtClean="0"/>
              <a:t>Enzyme-Linked Immunosorbent Assay/Enzyme Immunoassay (ELISA/EIA)</a:t>
            </a:r>
          </a:p>
          <a:p>
            <a:pPr eaLnBrk="1" hangingPunct="1"/>
            <a:r>
              <a:rPr lang="en-US" sz="2800" smtClean="0"/>
              <a:t>Radio Immunoprecipitation Assay/Indirect Fluorescent Antibody Assay (RIP/IFA)</a:t>
            </a:r>
          </a:p>
          <a:p>
            <a:pPr eaLnBrk="1" hangingPunct="1"/>
            <a:r>
              <a:rPr lang="en-US" sz="2800" smtClean="0"/>
              <a:t>Polymerase Chain Reaction (PCR)</a:t>
            </a:r>
          </a:p>
          <a:p>
            <a:pPr eaLnBrk="1" hangingPunct="1"/>
            <a:r>
              <a:rPr lang="en-US" sz="2800" smtClean="0"/>
              <a:t>Western Blot Confirmatory test</a:t>
            </a:r>
          </a:p>
        </p:txBody>
      </p:sp>
      <p:pic>
        <p:nvPicPr>
          <p:cNvPr id="52230" name="Picture 6" descr="C:\Program Files\Microsoft Office\Clipart\standard\stddir4\PE02712_.wmf"/>
          <p:cNvPicPr>
            <a:picLocks noChangeAspect="1" noChangeArrowheads="1"/>
          </p:cNvPicPr>
          <p:nvPr>
            <p:ph sz="half" idx="2"/>
          </p:nvPr>
        </p:nvPicPr>
        <p:blipFill>
          <a:blip r:embed="rId2"/>
          <a:srcRect/>
          <a:stretch>
            <a:fillRect/>
          </a:stretch>
        </p:blipFill>
        <p:spPr>
          <a:xfrm>
            <a:off x="3352800" y="5105400"/>
            <a:ext cx="2819400" cy="17526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500" fill="hold"/>
                                        <p:tgtEl>
                                          <p:spTgt spid="52226"/>
                                        </p:tgtEl>
                                        <p:attrNameLst>
                                          <p:attrName>ppt_w</p:attrName>
                                        </p:attrNameLst>
                                      </p:cBhvr>
                                      <p:tavLst>
                                        <p:tav tm="0">
                                          <p:val>
                                            <p:fltVal val="0"/>
                                          </p:val>
                                        </p:tav>
                                        <p:tav tm="100000">
                                          <p:val>
                                            <p:strVal val="#ppt_w"/>
                                          </p:val>
                                        </p:tav>
                                      </p:tavLst>
                                    </p:anim>
                                    <p:anim calcmode="lin" valueType="num">
                                      <p:cBhvr>
                                        <p:cTn id="8" dur="500" fill="hold"/>
                                        <p:tgtEl>
                                          <p:spTgt spid="5222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230"/>
                                        </p:tgtEl>
                                        <p:attrNameLst>
                                          <p:attrName>style.visibility</p:attrName>
                                        </p:attrNameLst>
                                      </p:cBhvr>
                                      <p:to>
                                        <p:strVal val="visible"/>
                                      </p:to>
                                    </p:set>
                                    <p:anim calcmode="lin" valueType="num">
                                      <p:cBhvr additive="base">
                                        <p:cTn id="13" dur="500" fill="hold"/>
                                        <p:tgtEl>
                                          <p:spTgt spid="52230"/>
                                        </p:tgtEl>
                                        <p:attrNameLst>
                                          <p:attrName>ppt_x</p:attrName>
                                        </p:attrNameLst>
                                      </p:cBhvr>
                                      <p:tavLst>
                                        <p:tav tm="0">
                                          <p:val>
                                            <p:strVal val="#ppt_x"/>
                                          </p:val>
                                        </p:tav>
                                        <p:tav tm="100000">
                                          <p:val>
                                            <p:strVal val="#ppt_x"/>
                                          </p:val>
                                        </p:tav>
                                      </p:tavLst>
                                    </p:anim>
                                    <p:anim calcmode="lin" valueType="num">
                                      <p:cBhvr additive="base">
                                        <p:cTn id="14" dur="500" fill="hold"/>
                                        <p:tgtEl>
                                          <p:spTgt spid="522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52227">
                                            <p:txEl>
                                              <p:pRg st="0" end="0"/>
                                            </p:txEl>
                                          </p:spTgt>
                                        </p:tgtEl>
                                        <p:attrNameLst>
                                          <p:attrName>style.visibility</p:attrName>
                                        </p:attrNameLst>
                                      </p:cBhvr>
                                      <p:to>
                                        <p:strVal val="visible"/>
                                      </p:to>
                                    </p:set>
                                    <p:anim calcmode="lin" valueType="num">
                                      <p:cBhvr additive="base">
                                        <p:cTn id="19"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52227">
                                            <p:txEl>
                                              <p:pRg st="1" end="1"/>
                                            </p:txEl>
                                          </p:spTgt>
                                        </p:tgtEl>
                                        <p:attrNameLst>
                                          <p:attrName>style.visibility</p:attrName>
                                        </p:attrNameLst>
                                      </p:cBhvr>
                                      <p:to>
                                        <p:strVal val="visible"/>
                                      </p:to>
                                    </p:set>
                                    <p:anim calcmode="lin" valueType="num">
                                      <p:cBhvr additive="base">
                                        <p:cTn id="25"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52227">
                                            <p:txEl>
                                              <p:pRg st="2" end="2"/>
                                            </p:txEl>
                                          </p:spTgt>
                                        </p:tgtEl>
                                        <p:attrNameLst>
                                          <p:attrName>style.visibility</p:attrName>
                                        </p:attrNameLst>
                                      </p:cBhvr>
                                      <p:to>
                                        <p:strVal val="visible"/>
                                      </p:to>
                                    </p:set>
                                    <p:anim calcmode="lin" valueType="num">
                                      <p:cBhvr additive="base">
                                        <p:cTn id="31"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52227">
                                            <p:txEl>
                                              <p:pRg st="3" end="3"/>
                                            </p:txEl>
                                          </p:spTgt>
                                        </p:tgtEl>
                                        <p:attrNameLst>
                                          <p:attrName>style.visibility</p:attrName>
                                        </p:attrNameLst>
                                      </p:cBhvr>
                                      <p:to>
                                        <p:strVal val="visible"/>
                                      </p:to>
                                    </p:set>
                                    <p:anim calcmode="lin" valueType="num">
                                      <p:cBhvr additive="base">
                                        <p:cTn id="37"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7"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152400" y="152400"/>
            <a:ext cx="8763000" cy="6400800"/>
          </a:xfrm>
          <a:prstGeom prst="rect">
            <a:avLst/>
          </a:prstGeom>
          <a:noFill/>
          <a:ln w="9525">
            <a:noFill/>
            <a:miter lim="800000"/>
            <a:headEnd/>
            <a:tailEnd/>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152400" y="152400"/>
            <a:ext cx="8839200" cy="6400800"/>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t>ELISA</a:t>
            </a:r>
          </a:p>
        </p:txBody>
      </p:sp>
      <p:pic>
        <p:nvPicPr>
          <p:cNvPr id="44035" name="Picture 2"/>
          <p:cNvPicPr>
            <a:picLocks noGrp="1" noChangeAspect="1" noChangeArrowheads="1"/>
          </p:cNvPicPr>
          <p:nvPr>
            <p:ph idx="1"/>
          </p:nvPr>
        </p:nvPicPr>
        <p:blipFill>
          <a:blip r:embed="rId2"/>
          <a:srcRect/>
          <a:stretch>
            <a:fillRect/>
          </a:stretch>
        </p:blipFill>
        <p:spPr>
          <a:xfrm>
            <a:off x="762000" y="1981200"/>
            <a:ext cx="7924800" cy="4495800"/>
          </a:xfr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p:txBody>
          <a:bodyPr/>
          <a:lstStyle/>
          <a:p>
            <a:pPr algn="ctr" eaLnBrk="1" hangingPunct="1"/>
            <a:r>
              <a:rPr lang="en-US" smtClean="0">
                <a:latin typeface="Britannic Bold" pitchFamily="34" charset="0"/>
              </a:rPr>
              <a:t>Counseling </a:t>
            </a:r>
          </a:p>
        </p:txBody>
      </p:sp>
      <p:pic>
        <p:nvPicPr>
          <p:cNvPr id="27658" name="Picture 10" descr="http://static0.arttoday.com/thm/thm6/CL/focus_04/education_02/sesbsa450126.thm.gif">
            <a:hlinkClick r:id="rId2" tooltip="Formats: EPS, JPG, WMF"/>
          </p:cNvPr>
          <p:cNvPicPr>
            <a:picLocks noChangeAspect="1" noChangeArrowheads="1"/>
          </p:cNvPicPr>
          <p:nvPr/>
        </p:nvPicPr>
        <p:blipFill>
          <a:blip r:embed="rId3" r:link="rId4"/>
          <a:srcRect/>
          <a:stretch>
            <a:fillRect/>
          </a:stretch>
        </p:blipFill>
        <p:spPr bwMode="auto">
          <a:xfrm>
            <a:off x="2819400" y="685800"/>
            <a:ext cx="38862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down)">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658"/>
                                        </p:tgtEl>
                                        <p:attrNameLst>
                                          <p:attrName>style.visibility</p:attrName>
                                        </p:attrNameLst>
                                      </p:cBhvr>
                                      <p:to>
                                        <p:strVal val="visible"/>
                                      </p:to>
                                    </p:set>
                                    <p:animEffect transition="in" filter="wipe(up)">
                                      <p:cBhvr>
                                        <p:cTn id="12" dur="5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Typhoid</a:t>
            </a:r>
            <a:endParaRPr lang="en-US" dirty="0"/>
          </a:p>
        </p:txBody>
      </p:sp>
      <p:sp>
        <p:nvSpPr>
          <p:cNvPr id="3" name="Content Placeholder 2"/>
          <p:cNvSpPr>
            <a:spLocks noGrp="1"/>
          </p:cNvSpPr>
          <p:nvPr>
            <p:ph idx="1"/>
          </p:nvPr>
        </p:nvSpPr>
        <p:spPr/>
        <p:txBody>
          <a:bodyPr>
            <a:normAutofit fontScale="70000" lnSpcReduction="20000"/>
          </a:bodyPr>
          <a:lstStyle/>
          <a:p>
            <a:endParaRPr lang="en-US" b="1" dirty="0" smtClean="0"/>
          </a:p>
          <a:p>
            <a:r>
              <a:rPr lang="en-US" b="1" dirty="0" smtClean="0"/>
              <a:t>Pathogen : A Bacillus rod-shaped bacterium (</a:t>
            </a:r>
            <a:r>
              <a:rPr lang="en-US" b="1" i="1" dirty="0" smtClean="0"/>
              <a:t>Salmonella </a:t>
            </a:r>
            <a:r>
              <a:rPr lang="en-US" b="1" i="1" dirty="0" err="1" smtClean="0"/>
              <a:t>typhi</a:t>
            </a:r>
            <a:r>
              <a:rPr lang="en-US" b="1" i="1" dirty="0" smtClean="0"/>
              <a:t>)</a:t>
            </a:r>
          </a:p>
          <a:p>
            <a:r>
              <a:rPr lang="en-US" b="1" dirty="0" smtClean="0"/>
              <a:t>Mode of transmission : Through contaminated food and water</a:t>
            </a:r>
          </a:p>
          <a:p>
            <a:r>
              <a:rPr lang="en-US" b="1" dirty="0" smtClean="0"/>
              <a:t>Incubation period : About 1-3 weeks</a:t>
            </a:r>
          </a:p>
          <a:p>
            <a:r>
              <a:rPr lang="en-US" b="1" dirty="0" smtClean="0"/>
              <a:t>Symptoms</a:t>
            </a:r>
          </a:p>
          <a:p>
            <a:pPr lvl="1"/>
            <a:r>
              <a:rPr lang="en-US" dirty="0" smtClean="0"/>
              <a:t>(</a:t>
            </a:r>
            <a:r>
              <a:rPr lang="en-US" dirty="0" err="1" smtClean="0"/>
              <a:t>i</a:t>
            </a:r>
            <a:r>
              <a:rPr lang="en-US" dirty="0" smtClean="0"/>
              <a:t>) Continuous fever, headache, slow pulse rate.</a:t>
            </a:r>
          </a:p>
          <a:p>
            <a:pPr lvl="1"/>
            <a:r>
              <a:rPr lang="en-US" dirty="0" smtClean="0"/>
              <a:t>(ii) Reddish rashes appear on the belly.</a:t>
            </a:r>
          </a:p>
          <a:p>
            <a:pPr lvl="1"/>
            <a:r>
              <a:rPr lang="en-US" dirty="0" smtClean="0"/>
              <a:t>(iii) In extreme cases, ulcers may rupture resulting in death of the patient.</a:t>
            </a:r>
          </a:p>
          <a:p>
            <a:r>
              <a:rPr lang="en-US" b="1" dirty="0" smtClean="0"/>
              <a:t>Prevention and Cure</a:t>
            </a:r>
          </a:p>
          <a:p>
            <a:pPr lvl="1"/>
            <a:r>
              <a:rPr lang="en-US" dirty="0" smtClean="0"/>
              <a:t>(</a:t>
            </a:r>
            <a:r>
              <a:rPr lang="en-US" dirty="0" err="1" smtClean="0"/>
              <a:t>i</a:t>
            </a:r>
            <a:r>
              <a:rPr lang="en-US" dirty="0" smtClean="0"/>
              <a:t>) Anti-typhoid inoculation should be given.</a:t>
            </a:r>
          </a:p>
          <a:p>
            <a:pPr lvl="1"/>
            <a:r>
              <a:rPr lang="en-US" dirty="0" smtClean="0"/>
              <a:t>(ii) Avoid taking exposed food and drinks.</a:t>
            </a:r>
          </a:p>
          <a:p>
            <a:pPr lvl="1"/>
            <a:r>
              <a:rPr lang="en-US" dirty="0" smtClean="0"/>
              <a:t>(iii) Proper sanitation and cleanliness should be maintained.</a:t>
            </a:r>
          </a:p>
          <a:p>
            <a:pPr lvl="1"/>
            <a:r>
              <a:rPr lang="en-US" dirty="0" smtClean="0"/>
              <a:t>(iv) Proper disposal of excreta of the patient.</a:t>
            </a:r>
          </a:p>
          <a:p>
            <a:pPr lvl="1"/>
            <a:r>
              <a:rPr lang="en-US" dirty="0" smtClean="0"/>
              <a:t>(v) Antibiotics should be administered.</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a:xfrm>
            <a:off x="317500" y="544513"/>
            <a:ext cx="8637588" cy="762000"/>
          </a:xfrm>
        </p:spPr>
        <p:txBody>
          <a:bodyPr>
            <a:normAutofit fontScale="90000"/>
          </a:bodyPr>
          <a:lstStyle/>
          <a:p>
            <a:pPr algn="ctr" eaLnBrk="1" hangingPunct="1"/>
            <a:r>
              <a:rPr lang="en-US" smtClean="0">
                <a:latin typeface="Britannic Bold" pitchFamily="34" charset="0"/>
              </a:rPr>
              <a:t>Antiretroviral Drugs</a:t>
            </a:r>
          </a:p>
        </p:txBody>
      </p:sp>
      <p:sp>
        <p:nvSpPr>
          <p:cNvPr id="29703" name="Rectangle 7"/>
          <p:cNvSpPr>
            <a:spLocks noGrp="1" noChangeArrowheads="1"/>
          </p:cNvSpPr>
          <p:nvPr>
            <p:ph type="body" idx="1"/>
          </p:nvPr>
        </p:nvSpPr>
        <p:spPr>
          <a:xfrm>
            <a:off x="1182688" y="2017713"/>
            <a:ext cx="7772400" cy="3505200"/>
          </a:xfrm>
        </p:spPr>
        <p:txBody>
          <a:bodyPr/>
          <a:lstStyle/>
          <a:p>
            <a:pPr eaLnBrk="1" hangingPunct="1">
              <a:lnSpc>
                <a:spcPct val="90000"/>
              </a:lnSpc>
            </a:pPr>
            <a:r>
              <a:rPr lang="en-US" smtClean="0"/>
              <a:t>Nucleoside Reverse Transcriptase inhibitors</a:t>
            </a:r>
          </a:p>
          <a:p>
            <a:pPr lvl="1" eaLnBrk="1" hangingPunct="1">
              <a:lnSpc>
                <a:spcPct val="90000"/>
              </a:lnSpc>
            </a:pPr>
            <a:r>
              <a:rPr lang="en-US" smtClean="0"/>
              <a:t>AZT (Zidovudine)</a:t>
            </a:r>
          </a:p>
          <a:p>
            <a:pPr eaLnBrk="1" hangingPunct="1">
              <a:lnSpc>
                <a:spcPct val="90000"/>
              </a:lnSpc>
            </a:pPr>
            <a:r>
              <a:rPr lang="en-US" smtClean="0"/>
              <a:t>Non-Nucleoside Transcriptase inhibitors</a:t>
            </a:r>
          </a:p>
          <a:p>
            <a:pPr lvl="1" eaLnBrk="1" hangingPunct="1">
              <a:lnSpc>
                <a:spcPct val="90000"/>
              </a:lnSpc>
            </a:pPr>
            <a:r>
              <a:rPr lang="en-US" smtClean="0"/>
              <a:t>Viramune (Nevirapine)</a:t>
            </a:r>
          </a:p>
          <a:p>
            <a:pPr eaLnBrk="1" hangingPunct="1">
              <a:lnSpc>
                <a:spcPct val="90000"/>
              </a:lnSpc>
            </a:pPr>
            <a:r>
              <a:rPr lang="en-US" smtClean="0"/>
              <a:t>Protease inhibitors</a:t>
            </a:r>
          </a:p>
          <a:p>
            <a:pPr lvl="1" eaLnBrk="1" hangingPunct="1">
              <a:lnSpc>
                <a:spcPct val="90000"/>
              </a:lnSpc>
            </a:pPr>
            <a:r>
              <a:rPr lang="en-US" smtClean="0"/>
              <a:t>Norvir (Ritonavir)</a:t>
            </a:r>
          </a:p>
        </p:txBody>
      </p:sp>
      <p:pic>
        <p:nvPicPr>
          <p:cNvPr id="29705" name="Picture 9"/>
          <p:cNvPicPr>
            <a:picLocks noChangeAspect="1" noChangeArrowheads="1"/>
          </p:cNvPicPr>
          <p:nvPr/>
        </p:nvPicPr>
        <p:blipFill>
          <a:blip r:embed="rId2"/>
          <a:srcRect/>
          <a:stretch>
            <a:fillRect/>
          </a:stretch>
        </p:blipFill>
        <p:spPr bwMode="auto">
          <a:xfrm>
            <a:off x="6019800" y="4252913"/>
            <a:ext cx="2667000" cy="26050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 calcmode="lin" valueType="num">
                                      <p:cBhvr additive="base">
                                        <p:cTn id="7" dur="500" fill="hold"/>
                                        <p:tgtEl>
                                          <p:spTgt spid="29702"/>
                                        </p:tgtEl>
                                        <p:attrNameLst>
                                          <p:attrName>ppt_x</p:attrName>
                                        </p:attrNameLst>
                                      </p:cBhvr>
                                      <p:tavLst>
                                        <p:tav tm="0">
                                          <p:val>
                                            <p:strVal val="0-#ppt_w/2"/>
                                          </p:val>
                                        </p:tav>
                                        <p:tav tm="100000">
                                          <p:val>
                                            <p:strVal val="#ppt_x"/>
                                          </p:val>
                                        </p:tav>
                                      </p:tavLst>
                                    </p:anim>
                                    <p:anim calcmode="lin" valueType="num">
                                      <p:cBhvr additive="base">
                                        <p:cTn id="8" dur="500" fill="hold"/>
                                        <p:tgtEl>
                                          <p:spTgt spid="297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additive="base">
                                        <p:cTn id="13" dur="500" fill="hold"/>
                                        <p:tgtEl>
                                          <p:spTgt spid="29705"/>
                                        </p:tgtEl>
                                        <p:attrNameLst>
                                          <p:attrName>ppt_x</p:attrName>
                                        </p:attrNameLst>
                                      </p:cBhvr>
                                      <p:tavLst>
                                        <p:tav tm="0">
                                          <p:val>
                                            <p:strVal val="0-#ppt_w/2"/>
                                          </p:val>
                                        </p:tav>
                                        <p:tav tm="100000">
                                          <p:val>
                                            <p:strVal val="#ppt_x"/>
                                          </p:val>
                                        </p:tav>
                                      </p:tavLst>
                                    </p:anim>
                                    <p:anim calcmode="lin" valueType="num">
                                      <p:cBhvr additive="base">
                                        <p:cTn id="14" dur="500" fill="hold"/>
                                        <p:tgtEl>
                                          <p:spTgt spid="297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03">
                                            <p:txEl>
                                              <p:pRg st="0" end="0"/>
                                            </p:txEl>
                                          </p:spTgt>
                                        </p:tgtEl>
                                        <p:attrNameLst>
                                          <p:attrName>style.visibility</p:attrName>
                                        </p:attrNameLst>
                                      </p:cBhvr>
                                      <p:to>
                                        <p:strVal val="visible"/>
                                      </p:to>
                                    </p:set>
                                    <p:anim calcmode="lin" valueType="num">
                                      <p:cBhvr additive="base">
                                        <p:cTn id="19" dur="500" fill="hold"/>
                                        <p:tgtEl>
                                          <p:spTgt spid="2970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703">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9703">
                                            <p:txEl>
                                              <p:pRg st="1" end="1"/>
                                            </p:txEl>
                                          </p:spTgt>
                                        </p:tgtEl>
                                        <p:attrNameLst>
                                          <p:attrName>style.visibility</p:attrName>
                                        </p:attrNameLst>
                                      </p:cBhvr>
                                      <p:to>
                                        <p:strVal val="visible"/>
                                      </p:to>
                                    </p:set>
                                    <p:anim calcmode="lin" valueType="num">
                                      <p:cBhvr additive="base">
                                        <p:cTn id="23" dur="500" fill="hold"/>
                                        <p:tgtEl>
                                          <p:spTgt spid="29703">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97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9703">
                                            <p:txEl>
                                              <p:pRg st="2" end="2"/>
                                            </p:txEl>
                                          </p:spTgt>
                                        </p:tgtEl>
                                        <p:attrNameLst>
                                          <p:attrName>style.visibility</p:attrName>
                                        </p:attrNameLst>
                                      </p:cBhvr>
                                      <p:to>
                                        <p:strVal val="visible"/>
                                      </p:to>
                                    </p:set>
                                    <p:anim calcmode="lin" valueType="num">
                                      <p:cBhvr additive="base">
                                        <p:cTn id="29" dur="500" fill="hold"/>
                                        <p:tgtEl>
                                          <p:spTgt spid="29703">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9703">
                                            <p:txEl>
                                              <p:pRg st="2" end="2"/>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9703">
                                            <p:txEl>
                                              <p:pRg st="3" end="3"/>
                                            </p:txEl>
                                          </p:spTgt>
                                        </p:tgtEl>
                                        <p:attrNameLst>
                                          <p:attrName>style.visibility</p:attrName>
                                        </p:attrNameLst>
                                      </p:cBhvr>
                                      <p:to>
                                        <p:strVal val="visible"/>
                                      </p:to>
                                    </p:set>
                                    <p:anim calcmode="lin" valueType="num">
                                      <p:cBhvr additive="base">
                                        <p:cTn id="33" dur="500" fill="hold"/>
                                        <p:tgtEl>
                                          <p:spTgt spid="2970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97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9703">
                                            <p:txEl>
                                              <p:pRg st="4" end="4"/>
                                            </p:txEl>
                                          </p:spTgt>
                                        </p:tgtEl>
                                        <p:attrNameLst>
                                          <p:attrName>style.visibility</p:attrName>
                                        </p:attrNameLst>
                                      </p:cBhvr>
                                      <p:to>
                                        <p:strVal val="visible"/>
                                      </p:to>
                                    </p:set>
                                    <p:anim calcmode="lin" valueType="num">
                                      <p:cBhvr additive="base">
                                        <p:cTn id="39" dur="500" fill="hold"/>
                                        <p:tgtEl>
                                          <p:spTgt spid="29703">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9703">
                                            <p:txEl>
                                              <p:pRg st="4" end="4"/>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9703">
                                            <p:txEl>
                                              <p:pRg st="5" end="5"/>
                                            </p:txEl>
                                          </p:spTgt>
                                        </p:tgtEl>
                                        <p:attrNameLst>
                                          <p:attrName>style.visibility</p:attrName>
                                        </p:attrNameLst>
                                      </p:cBhvr>
                                      <p:to>
                                        <p:strVal val="visible"/>
                                      </p:to>
                                    </p:set>
                                    <p:anim calcmode="lin" valueType="num">
                                      <p:cBhvr additive="base">
                                        <p:cTn id="43" dur="500" fill="hold"/>
                                        <p:tgtEl>
                                          <p:spTgt spid="2970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97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autoUpdateAnimBg="0"/>
      <p:bldP spid="29703" grpId="0" build="p"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17500" y="544513"/>
            <a:ext cx="8637588" cy="762000"/>
          </a:xfrm>
        </p:spPr>
        <p:txBody>
          <a:bodyPr>
            <a:normAutofit fontScale="90000"/>
          </a:bodyPr>
          <a:lstStyle/>
          <a:p>
            <a:pPr algn="ctr" eaLnBrk="1" hangingPunct="1"/>
            <a:r>
              <a:rPr lang="en-US" smtClean="0">
                <a:latin typeface="Britannic Bold" pitchFamily="34" charset="0"/>
              </a:rPr>
              <a:t>Four ways to protect yourself?</a:t>
            </a:r>
          </a:p>
        </p:txBody>
      </p:sp>
      <p:sp>
        <p:nvSpPr>
          <p:cNvPr id="31747" name="Rectangle 3"/>
          <p:cNvSpPr>
            <a:spLocks noGrp="1" noChangeArrowheads="1"/>
          </p:cNvSpPr>
          <p:nvPr>
            <p:ph type="body" idx="1"/>
          </p:nvPr>
        </p:nvSpPr>
        <p:spPr>
          <a:xfrm>
            <a:off x="1182688" y="2017713"/>
            <a:ext cx="7772400" cy="2590800"/>
          </a:xfrm>
        </p:spPr>
        <p:txBody>
          <a:bodyPr/>
          <a:lstStyle/>
          <a:p>
            <a:pPr eaLnBrk="1" hangingPunct="1"/>
            <a:r>
              <a:rPr lang="en-US" smtClean="0"/>
              <a:t>Abstinence</a:t>
            </a:r>
          </a:p>
          <a:p>
            <a:pPr eaLnBrk="1" hangingPunct="1"/>
            <a:r>
              <a:rPr lang="en-US" smtClean="0"/>
              <a:t>Monogamous Relationship</a:t>
            </a:r>
          </a:p>
          <a:p>
            <a:pPr eaLnBrk="1" hangingPunct="1"/>
            <a:r>
              <a:rPr lang="en-US" smtClean="0"/>
              <a:t>Protected Sex</a:t>
            </a:r>
          </a:p>
          <a:p>
            <a:pPr eaLnBrk="1" hangingPunct="1"/>
            <a:r>
              <a:rPr lang="en-US" smtClean="0"/>
              <a:t>Sterile needles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 calcmode="lin" valueType="num">
                                      <p:cBhvr>
                                        <p:cTn id="13"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1747">
                                            <p:txEl>
                                              <p:pRg st="0" end="0"/>
                                            </p:txEl>
                                          </p:spTgt>
                                        </p:tgtEl>
                                        <p:attrNameLst>
                                          <p:attrName>ppt_y</p:attrName>
                                        </p:attrNameLst>
                                      </p:cBhvr>
                                      <p:tavLst>
                                        <p:tav tm="0">
                                          <p:val>
                                            <p:strVal val="#ppt_y-#ppt_h/2"/>
                                          </p:val>
                                        </p:tav>
                                        <p:tav tm="100000">
                                          <p:val>
                                            <p:strVal val="#ppt_y"/>
                                          </p:val>
                                        </p:tav>
                                      </p:tavLst>
                                    </p:anim>
                                    <p:anim calcmode="lin" valueType="num">
                                      <p:cBhvr>
                                        <p:cTn id="15" dur="500" fill="hold"/>
                                        <p:tgtEl>
                                          <p:spTgt spid="31747">
                                            <p:txEl>
                                              <p:pRg st="0" end="0"/>
                                            </p:txEl>
                                          </p:spTgt>
                                        </p:tgtEl>
                                        <p:attrNameLst>
                                          <p:attrName>ppt_w</p:attrName>
                                        </p:attrNameLst>
                                      </p:cBhvr>
                                      <p:tavLst>
                                        <p:tav tm="0">
                                          <p:val>
                                            <p:strVal val="#ppt_w"/>
                                          </p:val>
                                        </p:tav>
                                        <p:tav tm="100000">
                                          <p:val>
                                            <p:strVal val="#ppt_w"/>
                                          </p:val>
                                        </p:tav>
                                      </p:tavLst>
                                    </p:anim>
                                    <p:anim calcmode="lin" valueType="num">
                                      <p:cBhvr>
                                        <p:cTn id="16" dur="500" fill="hold"/>
                                        <p:tgtEl>
                                          <p:spTgt spid="31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grpId="0" nodeType="clickEffect">
                                  <p:stCondLst>
                                    <p:cond delay="0"/>
                                  </p:stCondLst>
                                  <p:childTnLst>
                                    <p:set>
                                      <p:cBhvr>
                                        <p:cTn id="20" dur="1" fill="hold">
                                          <p:stCondLst>
                                            <p:cond delay="0"/>
                                          </p:stCondLst>
                                        </p:cTn>
                                        <p:tgtEl>
                                          <p:spTgt spid="31747">
                                            <p:txEl>
                                              <p:pRg st="1" end="1"/>
                                            </p:txEl>
                                          </p:spTgt>
                                        </p:tgtEl>
                                        <p:attrNameLst>
                                          <p:attrName>style.visibility</p:attrName>
                                        </p:attrNameLst>
                                      </p:cBhvr>
                                      <p:to>
                                        <p:strVal val="visible"/>
                                      </p:to>
                                    </p:set>
                                    <p:anim calcmode="lin" valueType="num">
                                      <p:cBhvr>
                                        <p:cTn id="21"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1747">
                                            <p:txEl>
                                              <p:pRg st="1" end="1"/>
                                            </p:txEl>
                                          </p:spTgt>
                                        </p:tgtEl>
                                        <p:attrNameLst>
                                          <p:attrName>ppt_y</p:attrName>
                                        </p:attrNameLst>
                                      </p:cBhvr>
                                      <p:tavLst>
                                        <p:tav tm="0">
                                          <p:val>
                                            <p:strVal val="#ppt_y-#ppt_h/2"/>
                                          </p:val>
                                        </p:tav>
                                        <p:tav tm="100000">
                                          <p:val>
                                            <p:strVal val="#ppt_y"/>
                                          </p:val>
                                        </p:tav>
                                      </p:tavLst>
                                    </p:anim>
                                    <p:anim calcmode="lin" valueType="num">
                                      <p:cBhvr>
                                        <p:cTn id="23" dur="500" fill="hold"/>
                                        <p:tgtEl>
                                          <p:spTgt spid="31747">
                                            <p:txEl>
                                              <p:pRg st="1" end="1"/>
                                            </p:txEl>
                                          </p:spTgt>
                                        </p:tgtEl>
                                        <p:attrNameLst>
                                          <p:attrName>ppt_w</p:attrName>
                                        </p:attrNameLst>
                                      </p:cBhvr>
                                      <p:tavLst>
                                        <p:tav tm="0">
                                          <p:val>
                                            <p:strVal val="#ppt_w"/>
                                          </p:val>
                                        </p:tav>
                                        <p:tav tm="100000">
                                          <p:val>
                                            <p:strVal val="#ppt_w"/>
                                          </p:val>
                                        </p:tav>
                                      </p:tavLst>
                                    </p:anim>
                                    <p:anim calcmode="lin" valueType="num">
                                      <p:cBhvr>
                                        <p:cTn id="24" dur="500" fill="hold"/>
                                        <p:tgtEl>
                                          <p:spTgt spid="317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 fill="hold" grpId="0" nodeType="clickEffect">
                                  <p:stCondLst>
                                    <p:cond delay="0"/>
                                  </p:stCondLst>
                                  <p:childTnLst>
                                    <p:set>
                                      <p:cBhvr>
                                        <p:cTn id="28" dur="1" fill="hold">
                                          <p:stCondLst>
                                            <p:cond delay="0"/>
                                          </p:stCondLst>
                                        </p:cTn>
                                        <p:tgtEl>
                                          <p:spTgt spid="31747">
                                            <p:txEl>
                                              <p:pRg st="2" end="2"/>
                                            </p:txEl>
                                          </p:spTgt>
                                        </p:tgtEl>
                                        <p:attrNameLst>
                                          <p:attrName>style.visibility</p:attrName>
                                        </p:attrNameLst>
                                      </p:cBhvr>
                                      <p:to>
                                        <p:strVal val="visible"/>
                                      </p:to>
                                    </p:set>
                                    <p:anim calcmode="lin" valueType="num">
                                      <p:cBhvr>
                                        <p:cTn id="2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1747">
                                            <p:txEl>
                                              <p:pRg st="2" end="2"/>
                                            </p:txEl>
                                          </p:spTgt>
                                        </p:tgtEl>
                                        <p:attrNameLst>
                                          <p:attrName>ppt_y</p:attrName>
                                        </p:attrNameLst>
                                      </p:cBhvr>
                                      <p:tavLst>
                                        <p:tav tm="0">
                                          <p:val>
                                            <p:strVal val="#ppt_y-#ppt_h/2"/>
                                          </p:val>
                                        </p:tav>
                                        <p:tav tm="100000">
                                          <p:val>
                                            <p:strVal val="#ppt_y"/>
                                          </p:val>
                                        </p:tav>
                                      </p:tavLst>
                                    </p:anim>
                                    <p:anim calcmode="lin" valueType="num">
                                      <p:cBhvr>
                                        <p:cTn id="31" dur="500" fill="hold"/>
                                        <p:tgtEl>
                                          <p:spTgt spid="31747">
                                            <p:txEl>
                                              <p:pRg st="2" end="2"/>
                                            </p:txEl>
                                          </p:spTgt>
                                        </p:tgtEl>
                                        <p:attrNameLst>
                                          <p:attrName>ppt_w</p:attrName>
                                        </p:attrNameLst>
                                      </p:cBhvr>
                                      <p:tavLst>
                                        <p:tav tm="0">
                                          <p:val>
                                            <p:strVal val="#ppt_w"/>
                                          </p:val>
                                        </p:tav>
                                        <p:tav tm="100000">
                                          <p:val>
                                            <p:strVal val="#ppt_w"/>
                                          </p:val>
                                        </p:tav>
                                      </p:tavLst>
                                    </p:anim>
                                    <p:anim calcmode="lin" valueType="num">
                                      <p:cBhvr>
                                        <p:cTn id="32" dur="500" fill="hold"/>
                                        <p:tgtEl>
                                          <p:spTgt spid="317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 fill="hold" grpId="0" nodeType="clickEffect">
                                  <p:stCondLst>
                                    <p:cond delay="0"/>
                                  </p:stCondLst>
                                  <p:childTnLst>
                                    <p:set>
                                      <p:cBhvr>
                                        <p:cTn id="36" dur="1" fill="hold">
                                          <p:stCondLst>
                                            <p:cond delay="0"/>
                                          </p:stCondLst>
                                        </p:cTn>
                                        <p:tgtEl>
                                          <p:spTgt spid="31747">
                                            <p:txEl>
                                              <p:pRg st="3" end="3"/>
                                            </p:txEl>
                                          </p:spTgt>
                                        </p:tgtEl>
                                        <p:attrNameLst>
                                          <p:attrName>style.visibility</p:attrName>
                                        </p:attrNameLst>
                                      </p:cBhvr>
                                      <p:to>
                                        <p:strVal val="visible"/>
                                      </p:to>
                                    </p:set>
                                    <p:anim calcmode="lin" valueType="num">
                                      <p:cBhvr>
                                        <p:cTn id="37"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31747">
                                            <p:txEl>
                                              <p:pRg st="3" end="3"/>
                                            </p:txEl>
                                          </p:spTgt>
                                        </p:tgtEl>
                                        <p:attrNameLst>
                                          <p:attrName>ppt_y</p:attrName>
                                        </p:attrNameLst>
                                      </p:cBhvr>
                                      <p:tavLst>
                                        <p:tav tm="0">
                                          <p:val>
                                            <p:strVal val="#ppt_y-#ppt_h/2"/>
                                          </p:val>
                                        </p:tav>
                                        <p:tav tm="100000">
                                          <p:val>
                                            <p:strVal val="#ppt_y"/>
                                          </p:val>
                                        </p:tav>
                                      </p:tavLst>
                                    </p:anim>
                                    <p:anim calcmode="lin" valueType="num">
                                      <p:cBhvr>
                                        <p:cTn id="39" dur="500" fill="hold"/>
                                        <p:tgtEl>
                                          <p:spTgt spid="31747">
                                            <p:txEl>
                                              <p:pRg st="3" end="3"/>
                                            </p:txEl>
                                          </p:spTgt>
                                        </p:tgtEl>
                                        <p:attrNameLst>
                                          <p:attrName>ppt_w</p:attrName>
                                        </p:attrNameLst>
                                      </p:cBhvr>
                                      <p:tavLst>
                                        <p:tav tm="0">
                                          <p:val>
                                            <p:strVal val="#ppt_w"/>
                                          </p:val>
                                        </p:tav>
                                        <p:tav tm="100000">
                                          <p:val>
                                            <p:strVal val="#ppt_w"/>
                                          </p:val>
                                        </p:tav>
                                      </p:tavLst>
                                    </p:anim>
                                    <p:anim calcmode="lin" valueType="num">
                                      <p:cBhvr>
                                        <p:cTn id="40" dur="500" fill="hold"/>
                                        <p:tgtEl>
                                          <p:spTgt spid="317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utoUpdateAnimBg="0"/>
      <p:bldP spid="31747"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17500" y="544513"/>
            <a:ext cx="8637588" cy="762000"/>
          </a:xfrm>
        </p:spPr>
        <p:txBody>
          <a:bodyPr>
            <a:normAutofit fontScale="90000"/>
          </a:bodyPr>
          <a:lstStyle/>
          <a:p>
            <a:pPr algn="ctr" eaLnBrk="1" hangingPunct="1"/>
            <a:r>
              <a:rPr lang="en-US" smtClean="0">
                <a:latin typeface="Britannic Bold" pitchFamily="34" charset="0"/>
              </a:rPr>
              <a:t>Abstinence</a:t>
            </a:r>
          </a:p>
        </p:txBody>
      </p:sp>
      <p:sp>
        <p:nvSpPr>
          <p:cNvPr id="32771" name="Rectangle 3"/>
          <p:cNvSpPr>
            <a:spLocks noGrp="1" noChangeArrowheads="1"/>
          </p:cNvSpPr>
          <p:nvPr>
            <p:ph type="body" sz="half" idx="1"/>
          </p:nvPr>
        </p:nvSpPr>
        <p:spPr>
          <a:xfrm>
            <a:off x="1182688" y="2017713"/>
            <a:ext cx="7772400" cy="2819400"/>
          </a:xfrm>
        </p:spPr>
        <p:txBody>
          <a:bodyPr/>
          <a:lstStyle/>
          <a:p>
            <a:pPr eaLnBrk="1" hangingPunct="1"/>
            <a:r>
              <a:rPr lang="en-US" smtClean="0"/>
              <a:t>It is the only 100 % effective method of not acquiring HIV/AIDS. </a:t>
            </a:r>
          </a:p>
          <a:p>
            <a:pPr eaLnBrk="1" hangingPunct="1"/>
            <a:r>
              <a:rPr lang="en-US" smtClean="0"/>
              <a:t>Refraining from sexual contact: oral, anal, or vaginal.</a:t>
            </a:r>
          </a:p>
          <a:p>
            <a:pPr eaLnBrk="1" hangingPunct="1"/>
            <a:r>
              <a:rPr lang="en-US" smtClean="0"/>
              <a:t>Refraining from intravenous drug use</a:t>
            </a:r>
          </a:p>
        </p:txBody>
      </p:sp>
      <p:pic>
        <p:nvPicPr>
          <p:cNvPr id="32779" name="Picture 11" descr="http://static0.arttoday.com/thm/thm4/CL/clipto/clipto2-02/cartmen5/pe17858.thm.gif">
            <a:hlinkClick r:id="rId2" tooltip="Formats: EPS, WMF, JPG"/>
          </p:cNvPr>
          <p:cNvPicPr>
            <a:picLocks noChangeAspect="1" noChangeArrowheads="1"/>
          </p:cNvPicPr>
          <p:nvPr/>
        </p:nvPicPr>
        <p:blipFill>
          <a:blip r:embed="rId3" r:link="rId4"/>
          <a:srcRect/>
          <a:stretch>
            <a:fillRect/>
          </a:stretch>
        </p:blipFill>
        <p:spPr bwMode="auto">
          <a:xfrm>
            <a:off x="0" y="4800600"/>
            <a:ext cx="1709738" cy="2057400"/>
          </a:xfrm>
          <a:prstGeom prst="rect">
            <a:avLst/>
          </a:prstGeom>
          <a:noFill/>
          <a:ln w="9525">
            <a:noFill/>
            <a:miter lim="800000"/>
            <a:headEnd/>
            <a:tailEnd/>
          </a:ln>
        </p:spPr>
      </p:pic>
      <p:pic>
        <p:nvPicPr>
          <p:cNvPr id="32780" name="Picture 12" descr="http://static0.arttoday.com/thm/thm4/CL/clipto/clipto2-02/cartmen5/pe17858.thm.gif">
            <a:hlinkClick r:id="rId2" tooltip="Formats: EPS, WMF, JPG"/>
          </p:cNvPr>
          <p:cNvPicPr>
            <a:picLocks noChangeAspect="1" noChangeArrowheads="1"/>
          </p:cNvPicPr>
          <p:nvPr/>
        </p:nvPicPr>
        <p:blipFill>
          <a:blip r:embed="rId3" r:link="rId4"/>
          <a:srcRect/>
          <a:stretch>
            <a:fillRect/>
          </a:stretch>
        </p:blipFill>
        <p:spPr bwMode="auto">
          <a:xfrm>
            <a:off x="7434263" y="4800600"/>
            <a:ext cx="1709737" cy="2057400"/>
          </a:xfrm>
          <a:prstGeom prst="rect">
            <a:avLst/>
          </a:prstGeom>
          <a:noFill/>
          <a:ln w="9525">
            <a:noFill/>
            <a:miter lim="800000"/>
            <a:headEnd/>
            <a:tailEnd/>
          </a:ln>
        </p:spPr>
      </p:pic>
      <p:pic>
        <p:nvPicPr>
          <p:cNvPr id="32781" name="Picture 13" descr="http://static0.arttoday.com/thm/thm4/CL/clipto/clipto2-02/cartmen5/pe17858.thm.gif">
            <a:hlinkClick r:id="rId2" tooltip="Formats: EPS, WMF, JPG"/>
          </p:cNvPr>
          <p:cNvPicPr>
            <a:picLocks noChangeAspect="1" noChangeArrowheads="1"/>
          </p:cNvPicPr>
          <p:nvPr/>
        </p:nvPicPr>
        <p:blipFill>
          <a:blip r:embed="rId3" r:link="rId4"/>
          <a:srcRect/>
          <a:stretch>
            <a:fillRect/>
          </a:stretch>
        </p:blipFill>
        <p:spPr bwMode="auto">
          <a:xfrm>
            <a:off x="0" y="0"/>
            <a:ext cx="1709738" cy="2057400"/>
          </a:xfrm>
          <a:prstGeom prst="rect">
            <a:avLst/>
          </a:prstGeom>
          <a:noFill/>
          <a:ln w="9525">
            <a:noFill/>
            <a:miter lim="800000"/>
            <a:headEnd/>
            <a:tailEnd/>
          </a:ln>
        </p:spPr>
      </p:pic>
      <p:pic>
        <p:nvPicPr>
          <p:cNvPr id="32782" name="Picture 14" descr="http://static0.arttoday.com/thm/thm4/CL/clipto/clipto2-02/cartmen5/pe17858.thm.gif">
            <a:hlinkClick r:id="rId2" tooltip="Formats: EPS, WMF, JPG"/>
          </p:cNvPr>
          <p:cNvPicPr>
            <a:picLocks noChangeAspect="1" noChangeArrowheads="1"/>
          </p:cNvPicPr>
          <p:nvPr/>
        </p:nvPicPr>
        <p:blipFill>
          <a:blip r:embed="rId3" r:link="rId4"/>
          <a:srcRect/>
          <a:stretch>
            <a:fillRect/>
          </a:stretch>
        </p:blipFill>
        <p:spPr bwMode="auto">
          <a:xfrm>
            <a:off x="7434263" y="0"/>
            <a:ext cx="1709737" cy="205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32771">
                                            <p:txEl>
                                              <p:pRg st="0" end="0"/>
                                            </p:txEl>
                                          </p:spTgt>
                                        </p:tgtEl>
                                        <p:attrNameLst>
                                          <p:attrName>style.visibility</p:attrName>
                                        </p:attrNameLst>
                                      </p:cBhvr>
                                      <p:to>
                                        <p:strVal val="visible"/>
                                      </p:to>
                                    </p:set>
                                    <p:anim calcmode="lin" valueType="num">
                                      <p:cBhvr additive="base">
                                        <p:cTn id="11" dur="500" fill="hold"/>
                                        <p:tgtEl>
                                          <p:spTgt spid="3277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32771">
                                            <p:txEl>
                                              <p:pRg st="1" end="1"/>
                                            </p:txEl>
                                          </p:spTgt>
                                        </p:tgtEl>
                                        <p:attrNameLst>
                                          <p:attrName>style.visibility</p:attrName>
                                        </p:attrNameLst>
                                      </p:cBhvr>
                                      <p:to>
                                        <p:strVal val="visible"/>
                                      </p:to>
                                    </p:set>
                                    <p:anim calcmode="lin" valueType="num">
                                      <p:cBhvr additive="base">
                                        <p:cTn id="17" dur="500" fill="hold"/>
                                        <p:tgtEl>
                                          <p:spTgt spid="32771">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32771">
                                            <p:txEl>
                                              <p:pRg st="2" end="2"/>
                                            </p:txEl>
                                          </p:spTgt>
                                        </p:tgtEl>
                                        <p:attrNameLst>
                                          <p:attrName>style.visibility</p:attrName>
                                        </p:attrNameLst>
                                      </p:cBhvr>
                                      <p:to>
                                        <p:strVal val="visible"/>
                                      </p:to>
                                    </p:set>
                                    <p:anim calcmode="lin" valueType="num">
                                      <p:cBhvr additive="base">
                                        <p:cTn id="23" dur="500" fill="hold"/>
                                        <p:tgtEl>
                                          <p:spTgt spid="32771">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12" fill="hold" nodeType="afterEffect">
                                  <p:stCondLst>
                                    <p:cond delay="1000"/>
                                  </p:stCondLst>
                                  <p:childTnLst>
                                    <p:set>
                                      <p:cBhvr>
                                        <p:cTn id="27" dur="1" fill="hold">
                                          <p:stCondLst>
                                            <p:cond delay="0"/>
                                          </p:stCondLst>
                                        </p:cTn>
                                        <p:tgtEl>
                                          <p:spTgt spid="32779"/>
                                        </p:tgtEl>
                                        <p:attrNameLst>
                                          <p:attrName>style.visibility</p:attrName>
                                        </p:attrNameLst>
                                      </p:cBhvr>
                                      <p:to>
                                        <p:strVal val="visible"/>
                                      </p:to>
                                    </p:set>
                                    <p:anim calcmode="lin" valueType="num">
                                      <p:cBhvr additive="base">
                                        <p:cTn id="28" dur="500" fill="hold"/>
                                        <p:tgtEl>
                                          <p:spTgt spid="32779"/>
                                        </p:tgtEl>
                                        <p:attrNameLst>
                                          <p:attrName>ppt_x</p:attrName>
                                        </p:attrNameLst>
                                      </p:cBhvr>
                                      <p:tavLst>
                                        <p:tav tm="0">
                                          <p:val>
                                            <p:strVal val="0-#ppt_w/2"/>
                                          </p:val>
                                        </p:tav>
                                        <p:tav tm="100000">
                                          <p:val>
                                            <p:strVal val="#ppt_x"/>
                                          </p:val>
                                        </p:tav>
                                      </p:tavLst>
                                    </p:anim>
                                    <p:anim calcmode="lin" valueType="num">
                                      <p:cBhvr additive="base">
                                        <p:cTn id="29" dur="500" fill="hold"/>
                                        <p:tgtEl>
                                          <p:spTgt spid="32779"/>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6" fill="hold" nodeType="afterEffect">
                                  <p:stCondLst>
                                    <p:cond delay="0"/>
                                  </p:stCondLst>
                                  <p:childTnLst>
                                    <p:set>
                                      <p:cBhvr>
                                        <p:cTn id="32" dur="1" fill="hold">
                                          <p:stCondLst>
                                            <p:cond delay="0"/>
                                          </p:stCondLst>
                                        </p:cTn>
                                        <p:tgtEl>
                                          <p:spTgt spid="32780"/>
                                        </p:tgtEl>
                                        <p:attrNameLst>
                                          <p:attrName>style.visibility</p:attrName>
                                        </p:attrNameLst>
                                      </p:cBhvr>
                                      <p:to>
                                        <p:strVal val="visible"/>
                                      </p:to>
                                    </p:set>
                                    <p:anim calcmode="lin" valueType="num">
                                      <p:cBhvr additive="base">
                                        <p:cTn id="33" dur="500" fill="hold"/>
                                        <p:tgtEl>
                                          <p:spTgt spid="32780"/>
                                        </p:tgtEl>
                                        <p:attrNameLst>
                                          <p:attrName>ppt_x</p:attrName>
                                        </p:attrNameLst>
                                      </p:cBhvr>
                                      <p:tavLst>
                                        <p:tav tm="0">
                                          <p:val>
                                            <p:strVal val="1+#ppt_w/2"/>
                                          </p:val>
                                        </p:tav>
                                        <p:tav tm="100000">
                                          <p:val>
                                            <p:strVal val="#ppt_x"/>
                                          </p:val>
                                        </p:tav>
                                      </p:tavLst>
                                    </p:anim>
                                    <p:anim calcmode="lin" valueType="num">
                                      <p:cBhvr additive="base">
                                        <p:cTn id="34" dur="500" fill="hold"/>
                                        <p:tgtEl>
                                          <p:spTgt spid="32780"/>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9" fill="hold" nodeType="afterEffect">
                                  <p:stCondLst>
                                    <p:cond delay="0"/>
                                  </p:stCondLst>
                                  <p:childTnLst>
                                    <p:set>
                                      <p:cBhvr>
                                        <p:cTn id="37" dur="1" fill="hold">
                                          <p:stCondLst>
                                            <p:cond delay="0"/>
                                          </p:stCondLst>
                                        </p:cTn>
                                        <p:tgtEl>
                                          <p:spTgt spid="32781"/>
                                        </p:tgtEl>
                                        <p:attrNameLst>
                                          <p:attrName>style.visibility</p:attrName>
                                        </p:attrNameLst>
                                      </p:cBhvr>
                                      <p:to>
                                        <p:strVal val="visible"/>
                                      </p:to>
                                    </p:set>
                                    <p:anim calcmode="lin" valueType="num">
                                      <p:cBhvr additive="base">
                                        <p:cTn id="38" dur="500" fill="hold"/>
                                        <p:tgtEl>
                                          <p:spTgt spid="32781"/>
                                        </p:tgtEl>
                                        <p:attrNameLst>
                                          <p:attrName>ppt_x</p:attrName>
                                        </p:attrNameLst>
                                      </p:cBhvr>
                                      <p:tavLst>
                                        <p:tav tm="0">
                                          <p:val>
                                            <p:strVal val="0-#ppt_w/2"/>
                                          </p:val>
                                        </p:tav>
                                        <p:tav tm="100000">
                                          <p:val>
                                            <p:strVal val="#ppt_x"/>
                                          </p:val>
                                        </p:tav>
                                      </p:tavLst>
                                    </p:anim>
                                    <p:anim calcmode="lin" valueType="num">
                                      <p:cBhvr additive="base">
                                        <p:cTn id="39" dur="500" fill="hold"/>
                                        <p:tgtEl>
                                          <p:spTgt spid="32781"/>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3" fill="hold" nodeType="afterEffect">
                                  <p:stCondLst>
                                    <p:cond delay="0"/>
                                  </p:stCondLst>
                                  <p:childTnLst>
                                    <p:set>
                                      <p:cBhvr>
                                        <p:cTn id="42" dur="1" fill="hold">
                                          <p:stCondLst>
                                            <p:cond delay="0"/>
                                          </p:stCondLst>
                                        </p:cTn>
                                        <p:tgtEl>
                                          <p:spTgt spid="32782"/>
                                        </p:tgtEl>
                                        <p:attrNameLst>
                                          <p:attrName>style.visibility</p:attrName>
                                        </p:attrNameLst>
                                      </p:cBhvr>
                                      <p:to>
                                        <p:strVal val="visible"/>
                                      </p:to>
                                    </p:set>
                                    <p:anim calcmode="lin" valueType="num">
                                      <p:cBhvr additive="base">
                                        <p:cTn id="43" dur="500" fill="hold"/>
                                        <p:tgtEl>
                                          <p:spTgt spid="32782"/>
                                        </p:tgtEl>
                                        <p:attrNameLst>
                                          <p:attrName>ppt_x</p:attrName>
                                        </p:attrNameLst>
                                      </p:cBhvr>
                                      <p:tavLst>
                                        <p:tav tm="0">
                                          <p:val>
                                            <p:strVal val="1+#ppt_w/2"/>
                                          </p:val>
                                        </p:tav>
                                        <p:tav tm="100000">
                                          <p:val>
                                            <p:strVal val="#ppt_x"/>
                                          </p:val>
                                        </p:tav>
                                      </p:tavLst>
                                    </p:anim>
                                    <p:anim calcmode="lin" valueType="num">
                                      <p:cBhvr additive="base">
                                        <p:cTn id="44" dur="500" fill="hold"/>
                                        <p:tgtEl>
                                          <p:spTgt spid="327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P spid="32771"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17500" y="544513"/>
            <a:ext cx="8637588" cy="762000"/>
          </a:xfrm>
        </p:spPr>
        <p:txBody>
          <a:bodyPr>
            <a:normAutofit fontScale="90000"/>
          </a:bodyPr>
          <a:lstStyle/>
          <a:p>
            <a:pPr algn="ctr" eaLnBrk="1" hangingPunct="1"/>
            <a:r>
              <a:rPr lang="en-US" smtClean="0">
                <a:latin typeface="Britannic Bold" pitchFamily="34" charset="0"/>
              </a:rPr>
              <a:t>Monogamous relationship</a:t>
            </a:r>
          </a:p>
        </p:txBody>
      </p:sp>
      <p:sp>
        <p:nvSpPr>
          <p:cNvPr id="33795" name="Rectangle 3"/>
          <p:cNvSpPr>
            <a:spLocks noGrp="1" noChangeArrowheads="1"/>
          </p:cNvSpPr>
          <p:nvPr>
            <p:ph type="body" sz="half" idx="1"/>
          </p:nvPr>
        </p:nvSpPr>
        <p:spPr>
          <a:xfrm>
            <a:off x="1182688" y="2017713"/>
            <a:ext cx="7772400" cy="2362200"/>
          </a:xfrm>
        </p:spPr>
        <p:txBody>
          <a:bodyPr/>
          <a:lstStyle/>
          <a:p>
            <a:pPr eaLnBrk="1" hangingPunct="1"/>
            <a:r>
              <a:rPr lang="en-US" sz="2800" smtClean="0"/>
              <a:t>A mutually monogamous (only one sex partner) relationship with a person who is not infected with HIV </a:t>
            </a:r>
          </a:p>
          <a:p>
            <a:pPr eaLnBrk="1" hangingPunct="1"/>
            <a:r>
              <a:rPr lang="en-US" sz="2800" smtClean="0"/>
              <a:t>HIV testing before intercourse is necessary to prove your partner is  not infected</a:t>
            </a:r>
          </a:p>
        </p:txBody>
      </p:sp>
      <p:pic>
        <p:nvPicPr>
          <p:cNvPr id="33800" name="Picture 8" descr="C:\Program Files\Microsoft Office\Clipart\Pub60Cor\PE02293_.wmf"/>
          <p:cNvPicPr>
            <a:picLocks noChangeAspect="1" noChangeArrowheads="1"/>
          </p:cNvPicPr>
          <p:nvPr>
            <p:ph sz="half" idx="2"/>
          </p:nvPr>
        </p:nvPicPr>
        <p:blipFill>
          <a:blip r:embed="rId2"/>
          <a:srcRect/>
          <a:stretch>
            <a:fillRect/>
          </a:stretch>
        </p:blipFill>
        <p:spPr>
          <a:xfrm>
            <a:off x="3581400" y="4876800"/>
            <a:ext cx="1873250" cy="1981200"/>
          </a:xfrm>
          <a:noFill/>
        </p:spPr>
      </p:pic>
      <p:pic>
        <p:nvPicPr>
          <p:cNvPr id="33809" name="Picture 17" descr="http://static0.arttoday.com/thm/thm1/CL/gc9/gcorp2/yungwomn/a1lwmn77.thm.gif">
            <a:hlinkClick r:id="rId3" tooltip="Formats: EPS, WMF, JPG"/>
          </p:cNvPr>
          <p:cNvPicPr>
            <a:picLocks noChangeAspect="1" noChangeArrowheads="1"/>
          </p:cNvPicPr>
          <p:nvPr/>
        </p:nvPicPr>
        <p:blipFill>
          <a:blip r:embed="rId4"/>
          <a:srcRect/>
          <a:stretch>
            <a:fillRect/>
          </a:stretch>
        </p:blipFill>
        <p:spPr bwMode="auto">
          <a:xfrm>
            <a:off x="7086600" y="4419600"/>
            <a:ext cx="1444625" cy="2133600"/>
          </a:xfrm>
          <a:prstGeom prst="rect">
            <a:avLst/>
          </a:prstGeom>
          <a:noFill/>
          <a:ln w="9525">
            <a:noFill/>
            <a:miter lim="800000"/>
            <a:headEnd/>
            <a:tailEnd/>
          </a:ln>
        </p:spPr>
      </p:pic>
      <p:pic>
        <p:nvPicPr>
          <p:cNvPr id="33816" name="Picture 24" descr="http://static0.arttoday.com/thm/thm4/CL/gc8/gcorp/mobsters/gngst087.thm.gif">
            <a:hlinkClick r:id="rId5" tooltip="Formats: JPG"/>
          </p:cNvPr>
          <p:cNvPicPr>
            <a:picLocks noChangeAspect="1" noChangeArrowheads="1"/>
          </p:cNvPicPr>
          <p:nvPr/>
        </p:nvPicPr>
        <p:blipFill>
          <a:blip r:embed="rId6" r:link="rId7"/>
          <a:srcRect/>
          <a:stretch>
            <a:fillRect/>
          </a:stretch>
        </p:blipFill>
        <p:spPr bwMode="auto">
          <a:xfrm>
            <a:off x="685800" y="4419600"/>
            <a:ext cx="1447800"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3800"/>
                                        </p:tgtEl>
                                        <p:attrNameLst>
                                          <p:attrName>style.visibility</p:attrName>
                                        </p:attrNameLst>
                                      </p:cBhvr>
                                      <p:to>
                                        <p:strVal val="visible"/>
                                      </p:to>
                                    </p:set>
                                    <p:anim calcmode="lin" valueType="num">
                                      <p:cBhvr additive="base">
                                        <p:cTn id="12" dur="500" fill="hold"/>
                                        <p:tgtEl>
                                          <p:spTgt spid="33800"/>
                                        </p:tgtEl>
                                        <p:attrNameLst>
                                          <p:attrName>ppt_x</p:attrName>
                                        </p:attrNameLst>
                                      </p:cBhvr>
                                      <p:tavLst>
                                        <p:tav tm="0">
                                          <p:val>
                                            <p:strVal val="#ppt_x"/>
                                          </p:val>
                                        </p:tav>
                                        <p:tav tm="100000">
                                          <p:val>
                                            <p:strVal val="#ppt_x"/>
                                          </p:val>
                                        </p:tav>
                                      </p:tavLst>
                                    </p:anim>
                                    <p:anim calcmode="lin" valueType="num">
                                      <p:cBhvr additive="base">
                                        <p:cTn id="13" dur="500" fill="hold"/>
                                        <p:tgtEl>
                                          <p:spTgt spid="3380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3809"/>
                                        </p:tgtEl>
                                        <p:attrNameLst>
                                          <p:attrName>style.visibility</p:attrName>
                                        </p:attrNameLst>
                                      </p:cBhvr>
                                      <p:to>
                                        <p:strVal val="visible"/>
                                      </p:to>
                                    </p:set>
                                    <p:anim calcmode="lin" valueType="num">
                                      <p:cBhvr additive="base">
                                        <p:cTn id="17" dur="500" fill="hold"/>
                                        <p:tgtEl>
                                          <p:spTgt spid="33809"/>
                                        </p:tgtEl>
                                        <p:attrNameLst>
                                          <p:attrName>ppt_x</p:attrName>
                                        </p:attrNameLst>
                                      </p:cBhvr>
                                      <p:tavLst>
                                        <p:tav tm="0">
                                          <p:val>
                                            <p:strVal val="1+#ppt_w/2"/>
                                          </p:val>
                                        </p:tav>
                                        <p:tav tm="100000">
                                          <p:val>
                                            <p:strVal val="#ppt_x"/>
                                          </p:val>
                                        </p:tav>
                                      </p:tavLst>
                                    </p:anim>
                                    <p:anim calcmode="lin" valueType="num">
                                      <p:cBhvr additive="base">
                                        <p:cTn id="18" dur="500" fill="hold"/>
                                        <p:tgtEl>
                                          <p:spTgt spid="3380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3816"/>
                                        </p:tgtEl>
                                        <p:attrNameLst>
                                          <p:attrName>style.visibility</p:attrName>
                                        </p:attrNameLst>
                                      </p:cBhvr>
                                      <p:to>
                                        <p:strVal val="visible"/>
                                      </p:to>
                                    </p:set>
                                    <p:anim calcmode="lin" valueType="num">
                                      <p:cBhvr additive="base">
                                        <p:cTn id="22" dur="500" fill="hold"/>
                                        <p:tgtEl>
                                          <p:spTgt spid="33816"/>
                                        </p:tgtEl>
                                        <p:attrNameLst>
                                          <p:attrName>ppt_x</p:attrName>
                                        </p:attrNameLst>
                                      </p:cBhvr>
                                      <p:tavLst>
                                        <p:tav tm="0">
                                          <p:val>
                                            <p:strVal val="0-#ppt_w/2"/>
                                          </p:val>
                                        </p:tav>
                                        <p:tav tm="100000">
                                          <p:val>
                                            <p:strVal val="#ppt_x"/>
                                          </p:val>
                                        </p:tav>
                                      </p:tavLst>
                                    </p:anim>
                                    <p:anim calcmode="lin" valueType="num">
                                      <p:cBhvr additive="base">
                                        <p:cTn id="23" dur="500" fill="hold"/>
                                        <p:tgtEl>
                                          <p:spTgt spid="338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3795">
                                            <p:txEl>
                                              <p:pRg st="0" end="0"/>
                                            </p:txEl>
                                          </p:spTgt>
                                        </p:tgtEl>
                                        <p:attrNameLst>
                                          <p:attrName>style.visibility</p:attrName>
                                        </p:attrNameLst>
                                      </p:cBhvr>
                                      <p:to>
                                        <p:strVal val="visible"/>
                                      </p:to>
                                    </p:set>
                                    <p:anim calcmode="lin" valueType="num">
                                      <p:cBhvr additive="base">
                                        <p:cTn id="28"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3795">
                                            <p:txEl>
                                              <p:pRg st="1" end="1"/>
                                            </p:txEl>
                                          </p:spTgt>
                                        </p:tgtEl>
                                        <p:attrNameLst>
                                          <p:attrName>style.visibility</p:attrName>
                                        </p:attrNameLst>
                                      </p:cBhvr>
                                      <p:to>
                                        <p:strVal val="visible"/>
                                      </p:to>
                                    </p:set>
                                    <p:anim calcmode="lin" valueType="num">
                                      <p:cBhvr additive="base">
                                        <p:cTn id="34"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utoUpdateAnimBg="0"/>
      <p:bldP spid="33795"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17500" y="544513"/>
            <a:ext cx="8637588" cy="762000"/>
          </a:xfrm>
        </p:spPr>
        <p:txBody>
          <a:bodyPr>
            <a:normAutofit fontScale="90000"/>
          </a:bodyPr>
          <a:lstStyle/>
          <a:p>
            <a:pPr algn="ctr" eaLnBrk="1" hangingPunct="1"/>
            <a:r>
              <a:rPr lang="en-US" smtClean="0">
                <a:latin typeface="Britannic Bold" pitchFamily="34" charset="0"/>
              </a:rPr>
              <a:t>Protected Sex</a:t>
            </a:r>
          </a:p>
        </p:txBody>
      </p:sp>
      <p:sp>
        <p:nvSpPr>
          <p:cNvPr id="34819" name="Rectangle 3"/>
          <p:cNvSpPr>
            <a:spLocks noGrp="1" noChangeArrowheads="1"/>
          </p:cNvSpPr>
          <p:nvPr>
            <p:ph type="body" sz="half" idx="1"/>
          </p:nvPr>
        </p:nvSpPr>
        <p:spPr>
          <a:xfrm>
            <a:off x="228600" y="3124200"/>
            <a:ext cx="8229600" cy="3048000"/>
          </a:xfrm>
        </p:spPr>
        <p:txBody>
          <a:bodyPr/>
          <a:lstStyle/>
          <a:p>
            <a:pPr eaLnBrk="1" hangingPunct="1"/>
            <a:r>
              <a:rPr lang="en-US" smtClean="0"/>
              <a:t>Use condoms (female or male) every time you have sex (vaginal or anal)</a:t>
            </a:r>
          </a:p>
          <a:p>
            <a:pPr eaLnBrk="1" hangingPunct="1"/>
            <a:r>
              <a:rPr lang="en-US" smtClean="0"/>
              <a:t>Always use latex or polyurethane condom (not a natural skin condom)</a:t>
            </a:r>
          </a:p>
          <a:p>
            <a:pPr eaLnBrk="1" hangingPunct="1"/>
            <a:r>
              <a:rPr lang="en-US" smtClean="0"/>
              <a:t>Always use a latex barrier during oral sex</a:t>
            </a:r>
          </a:p>
        </p:txBody>
      </p:sp>
      <p:pic>
        <p:nvPicPr>
          <p:cNvPr id="34823" name="Picture 7" descr="Condom Illustration."/>
          <p:cNvPicPr>
            <a:picLocks noChangeAspect="1" noChangeArrowheads="1"/>
          </p:cNvPicPr>
          <p:nvPr/>
        </p:nvPicPr>
        <p:blipFill>
          <a:blip r:embed="rId2"/>
          <a:srcRect/>
          <a:stretch>
            <a:fillRect/>
          </a:stretch>
        </p:blipFill>
        <p:spPr bwMode="auto">
          <a:xfrm>
            <a:off x="0" y="1981200"/>
            <a:ext cx="3886200" cy="1104900"/>
          </a:xfrm>
          <a:prstGeom prst="rect">
            <a:avLst/>
          </a:prstGeom>
          <a:noFill/>
          <a:ln w="9525">
            <a:noFill/>
            <a:miter lim="800000"/>
            <a:headEnd/>
            <a:tailEnd/>
          </a:ln>
        </p:spPr>
      </p:pic>
      <p:pic>
        <p:nvPicPr>
          <p:cNvPr id="34824" name="Picture 8" descr="Female Condom"/>
          <p:cNvPicPr>
            <a:picLocks noChangeAspect="1" noChangeArrowheads="1"/>
          </p:cNvPicPr>
          <p:nvPr/>
        </p:nvPicPr>
        <p:blipFill>
          <a:blip r:embed="rId3" r:link="rId4"/>
          <a:srcRect/>
          <a:stretch>
            <a:fillRect/>
          </a:stretch>
        </p:blipFill>
        <p:spPr bwMode="auto">
          <a:xfrm>
            <a:off x="5181600" y="1981200"/>
            <a:ext cx="3962400" cy="1133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ox(in)">
                                      <p:cBhvr>
                                        <p:cTn id="7" dur="500"/>
                                        <p:tgtEl>
                                          <p:spTgt spid="3481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4824"/>
                                        </p:tgtEl>
                                        <p:attrNameLst>
                                          <p:attrName>style.visibility</p:attrName>
                                        </p:attrNameLst>
                                      </p:cBhvr>
                                      <p:to>
                                        <p:strVal val="visible"/>
                                      </p:to>
                                    </p:set>
                                    <p:anim calcmode="lin" valueType="num">
                                      <p:cBhvr additive="base">
                                        <p:cTn id="11" dur="500" fill="hold"/>
                                        <p:tgtEl>
                                          <p:spTgt spid="34824"/>
                                        </p:tgtEl>
                                        <p:attrNameLst>
                                          <p:attrName>ppt_x</p:attrName>
                                        </p:attrNameLst>
                                      </p:cBhvr>
                                      <p:tavLst>
                                        <p:tav tm="0">
                                          <p:val>
                                            <p:strVal val="1+#ppt_w/2"/>
                                          </p:val>
                                        </p:tav>
                                        <p:tav tm="100000">
                                          <p:val>
                                            <p:strVal val="#ppt_x"/>
                                          </p:val>
                                        </p:tav>
                                      </p:tavLst>
                                    </p:anim>
                                    <p:anim calcmode="lin" valueType="num">
                                      <p:cBhvr additive="base">
                                        <p:cTn id="12" dur="500" fill="hold"/>
                                        <p:tgtEl>
                                          <p:spTgt spid="348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34823"/>
                                        </p:tgtEl>
                                        <p:attrNameLst>
                                          <p:attrName>style.visibility</p:attrName>
                                        </p:attrNameLst>
                                      </p:cBhvr>
                                      <p:to>
                                        <p:strVal val="visible"/>
                                      </p:to>
                                    </p:set>
                                    <p:anim calcmode="lin" valueType="num">
                                      <p:cBhvr additive="base">
                                        <p:cTn id="16" dur="500" fill="hold"/>
                                        <p:tgtEl>
                                          <p:spTgt spid="34823"/>
                                        </p:tgtEl>
                                        <p:attrNameLst>
                                          <p:attrName>ppt_x</p:attrName>
                                        </p:attrNameLst>
                                      </p:cBhvr>
                                      <p:tavLst>
                                        <p:tav tm="0">
                                          <p:val>
                                            <p:strVal val="0-#ppt_w/2"/>
                                          </p:val>
                                        </p:tav>
                                        <p:tav tm="100000">
                                          <p:val>
                                            <p:strVal val="#ppt_x"/>
                                          </p:val>
                                        </p:tav>
                                      </p:tavLst>
                                    </p:anim>
                                    <p:anim calcmode="lin" valueType="num">
                                      <p:cBhvr additive="base">
                                        <p:cTn id="17" dur="500" fill="hold"/>
                                        <p:tgtEl>
                                          <p:spTgt spid="3482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819">
                                            <p:txEl>
                                              <p:pRg st="0" end="0"/>
                                            </p:txEl>
                                          </p:spTgt>
                                        </p:tgtEl>
                                        <p:attrNameLst>
                                          <p:attrName>style.visibility</p:attrName>
                                        </p:attrNameLst>
                                      </p:cBhvr>
                                      <p:to>
                                        <p:strVal val="visible"/>
                                      </p:to>
                                    </p:set>
                                    <p:animEffect transition="in" filter="blinds(horizontal)">
                                      <p:cBhvr>
                                        <p:cTn id="22" dur="500"/>
                                        <p:tgtEl>
                                          <p:spTgt spid="348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4819">
                                            <p:txEl>
                                              <p:pRg st="1" end="1"/>
                                            </p:txEl>
                                          </p:spTgt>
                                        </p:tgtEl>
                                        <p:attrNameLst>
                                          <p:attrName>style.visibility</p:attrName>
                                        </p:attrNameLst>
                                      </p:cBhvr>
                                      <p:to>
                                        <p:strVal val="visible"/>
                                      </p:to>
                                    </p:set>
                                    <p:animEffect transition="in" filter="blinds(horizontal)">
                                      <p:cBhvr>
                                        <p:cTn id="27" dur="500"/>
                                        <p:tgtEl>
                                          <p:spTgt spid="3481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4819">
                                            <p:txEl>
                                              <p:pRg st="2" end="2"/>
                                            </p:txEl>
                                          </p:spTgt>
                                        </p:tgtEl>
                                        <p:attrNameLst>
                                          <p:attrName>style.visibility</p:attrName>
                                        </p:attrNameLst>
                                      </p:cBhvr>
                                      <p:to>
                                        <p:strVal val="visible"/>
                                      </p:to>
                                    </p:set>
                                    <p:animEffect transition="in" filter="blinds(horizontal)">
                                      <p:cBhvr>
                                        <p:cTn id="32"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utoUpdateAnimBg="0"/>
      <p:bldP spid="34819" grpId="0" build="p"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17500" y="544513"/>
            <a:ext cx="8637588" cy="762000"/>
          </a:xfrm>
        </p:spPr>
        <p:txBody>
          <a:bodyPr>
            <a:normAutofit fontScale="90000"/>
          </a:bodyPr>
          <a:lstStyle/>
          <a:p>
            <a:pPr algn="ctr" eaLnBrk="1" hangingPunct="1"/>
            <a:r>
              <a:rPr lang="en-US" smtClean="0">
                <a:latin typeface="Britannic Bold" pitchFamily="34" charset="0"/>
              </a:rPr>
              <a:t>Sterile Needles</a:t>
            </a:r>
          </a:p>
        </p:txBody>
      </p:sp>
      <p:sp>
        <p:nvSpPr>
          <p:cNvPr id="35843" name="Rectangle 3"/>
          <p:cNvSpPr>
            <a:spLocks noGrp="1" noChangeArrowheads="1"/>
          </p:cNvSpPr>
          <p:nvPr>
            <p:ph type="body" sz="half" idx="1"/>
          </p:nvPr>
        </p:nvSpPr>
        <p:spPr>
          <a:xfrm>
            <a:off x="685800" y="1828800"/>
            <a:ext cx="8077200" cy="3200400"/>
          </a:xfrm>
        </p:spPr>
        <p:txBody>
          <a:bodyPr/>
          <a:lstStyle/>
          <a:p>
            <a:pPr eaLnBrk="1" hangingPunct="1"/>
            <a:r>
              <a:rPr lang="en-US" smtClean="0"/>
              <a:t>If a needle/syringe or cooker is shared, it must be disinfected:</a:t>
            </a:r>
          </a:p>
          <a:p>
            <a:pPr lvl="1" eaLnBrk="1" hangingPunct="1"/>
            <a:r>
              <a:rPr lang="en-US" smtClean="0"/>
              <a:t>Fill the syringe with undiluted bleach and wait at least 30 seconds.</a:t>
            </a:r>
          </a:p>
          <a:p>
            <a:pPr lvl="1" eaLnBrk="1" hangingPunct="1"/>
            <a:r>
              <a:rPr lang="en-US" smtClean="0"/>
              <a:t>thoroughly rinse with water</a:t>
            </a:r>
          </a:p>
          <a:p>
            <a:pPr lvl="1" eaLnBrk="1" hangingPunct="1"/>
            <a:r>
              <a:rPr lang="en-US" smtClean="0"/>
              <a:t>Do this between each person’s use</a:t>
            </a:r>
          </a:p>
        </p:txBody>
      </p:sp>
      <p:pic>
        <p:nvPicPr>
          <p:cNvPr id="35856" name="Picture 16" descr="C:\Program Files\Microsoft Office\Clipart\standard\stddir3\HM00153_.wmf"/>
          <p:cNvPicPr>
            <a:picLocks noChangeAspect="1" noChangeArrowheads="1"/>
          </p:cNvPicPr>
          <p:nvPr/>
        </p:nvPicPr>
        <p:blipFill>
          <a:blip r:embed="rId2"/>
          <a:srcRect/>
          <a:stretch>
            <a:fillRect/>
          </a:stretch>
        </p:blipFill>
        <p:spPr bwMode="auto">
          <a:xfrm>
            <a:off x="7467600" y="5105400"/>
            <a:ext cx="1036638"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additive="base">
                                        <p:cTn id="7" dur="500" fill="hold"/>
                                        <p:tgtEl>
                                          <p:spTgt spid="35842"/>
                                        </p:tgtEl>
                                        <p:attrNameLst>
                                          <p:attrName>ppt_x</p:attrName>
                                        </p:attrNameLst>
                                      </p:cBhvr>
                                      <p:tavLst>
                                        <p:tav tm="0">
                                          <p:val>
                                            <p:strVal val="#ppt_x"/>
                                          </p:val>
                                        </p:tav>
                                        <p:tav tm="100000">
                                          <p:val>
                                            <p:strVal val="#ppt_x"/>
                                          </p:val>
                                        </p:tav>
                                      </p:tavLst>
                                    </p:anim>
                                    <p:anim calcmode="lin" valueType="num">
                                      <p:cBhvr additive="base">
                                        <p:cTn id="8" dur="500" fill="hold"/>
                                        <p:tgtEl>
                                          <p:spTgt spid="358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0" end="0"/>
                                            </p:txEl>
                                          </p:spTgt>
                                        </p:tgtEl>
                                        <p:attrNameLst>
                                          <p:attrName>style.visibility</p:attrName>
                                        </p:attrNameLst>
                                      </p:cBhvr>
                                      <p:to>
                                        <p:strVal val="visible"/>
                                      </p:to>
                                    </p:set>
                                    <p:anim calcmode="lin" valueType="num">
                                      <p:cBhvr additive="base">
                                        <p:cTn id="13"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843">
                                            <p:txEl>
                                              <p:pRg st="1" end="1"/>
                                            </p:txEl>
                                          </p:spTgt>
                                        </p:tgtEl>
                                        <p:attrNameLst>
                                          <p:attrName>style.visibility</p:attrName>
                                        </p:attrNameLst>
                                      </p:cBhvr>
                                      <p:to>
                                        <p:strVal val="visible"/>
                                      </p:to>
                                    </p:set>
                                    <p:anim calcmode="lin" valueType="num">
                                      <p:cBhvr additive="base">
                                        <p:cTn id="17"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499"/>
                                          </p:stCondLst>
                                        </p:cTn>
                                        <p:tgtEl>
                                          <p:spTgt spid="35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utoUpdateAnimBg="0"/>
      <p:bldP spid="35843"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17500" y="498475"/>
            <a:ext cx="8637588" cy="823913"/>
          </a:xfrm>
        </p:spPr>
        <p:txBody>
          <a:bodyPr/>
          <a:lstStyle/>
          <a:p>
            <a:pPr algn="ctr" eaLnBrk="1" hangingPunct="1"/>
            <a:r>
              <a:rPr lang="en-US" sz="4800" smtClean="0">
                <a:latin typeface="Britannic Bold" pitchFamily="34" charset="0"/>
              </a:rPr>
              <a:t>Needle Exchange Program</a:t>
            </a:r>
          </a:p>
        </p:txBody>
      </p:sp>
      <p:sp>
        <p:nvSpPr>
          <p:cNvPr id="103427" name="Rectangle 3"/>
          <p:cNvSpPr>
            <a:spLocks noGrp="1" noChangeArrowheads="1"/>
          </p:cNvSpPr>
          <p:nvPr>
            <p:ph type="body" idx="1"/>
          </p:nvPr>
        </p:nvSpPr>
        <p:spPr>
          <a:xfrm>
            <a:off x="3886200" y="2057400"/>
            <a:ext cx="4572000" cy="4419600"/>
          </a:xfrm>
        </p:spPr>
        <p:txBody>
          <a:bodyPr/>
          <a:lstStyle/>
          <a:p>
            <a:pPr eaLnBrk="1" hangingPunct="1"/>
            <a:r>
              <a:rPr lang="en-US" sz="3600" smtClean="0"/>
              <a:t>Non-profit Organization, which provides sterile needles in exchange for contaminated ones</a:t>
            </a:r>
            <a:endParaRPr lang="en-US" smtClean="0"/>
          </a:p>
        </p:txBody>
      </p:sp>
      <p:pic>
        <p:nvPicPr>
          <p:cNvPr id="103429" name="Picture 5" descr="http://static0.arttoday.com/thm/thm4/CL/clipto/scitech/health1/39x26557.thm.gif">
            <a:hlinkClick r:id="rId2" tooltip="Formats: EPS, WMF, JPG"/>
          </p:cNvPr>
          <p:cNvPicPr>
            <a:picLocks noChangeAspect="1" noChangeArrowheads="1"/>
          </p:cNvPicPr>
          <p:nvPr/>
        </p:nvPicPr>
        <p:blipFill>
          <a:blip r:embed="rId3"/>
          <a:srcRect/>
          <a:stretch>
            <a:fillRect/>
          </a:stretch>
        </p:blipFill>
        <p:spPr bwMode="auto">
          <a:xfrm>
            <a:off x="381000" y="2286000"/>
            <a:ext cx="2743200"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wipe(up)">
                                      <p:cBhvr>
                                        <p:cTn id="7" dur="500"/>
                                        <p:tgtEl>
                                          <p:spTgt spid="1034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103429"/>
                                        </p:tgtEl>
                                        <p:attrNameLst>
                                          <p:attrName>style.visibility</p:attrName>
                                        </p:attrNameLst>
                                      </p:cBhvr>
                                      <p:to>
                                        <p:strVal val="visible"/>
                                      </p:to>
                                    </p:set>
                                    <p:anim calcmode="lin" valueType="num">
                                      <p:cBhvr>
                                        <p:cTn id="12" dur="500" fill="hold"/>
                                        <p:tgtEl>
                                          <p:spTgt spid="103429"/>
                                        </p:tgtEl>
                                        <p:attrNameLst>
                                          <p:attrName>ppt_w</p:attrName>
                                        </p:attrNameLst>
                                      </p:cBhvr>
                                      <p:tavLst>
                                        <p:tav tm="0">
                                          <p:val>
                                            <p:strVal val="4/3*#ppt_w"/>
                                          </p:val>
                                        </p:tav>
                                        <p:tav tm="100000">
                                          <p:val>
                                            <p:strVal val="#ppt_w"/>
                                          </p:val>
                                        </p:tav>
                                      </p:tavLst>
                                    </p:anim>
                                    <p:anim calcmode="lin" valueType="num">
                                      <p:cBhvr>
                                        <p:cTn id="13" dur="500" fill="hold"/>
                                        <p:tgtEl>
                                          <p:spTgt spid="10342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103427">
                                            <p:txEl>
                                              <p:pRg st="0" end="0"/>
                                            </p:txEl>
                                          </p:spTgt>
                                        </p:tgtEl>
                                        <p:attrNameLst>
                                          <p:attrName>style.visibility</p:attrName>
                                        </p:attrNameLst>
                                      </p:cBhvr>
                                      <p:to>
                                        <p:strVal val="visible"/>
                                      </p:to>
                                    </p:set>
                                    <p:anim calcmode="lin" valueType="num">
                                      <p:cBhvr>
                                        <p:cTn id="17" dur="500" fill="hold"/>
                                        <p:tgtEl>
                                          <p:spTgt spid="10342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0342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utoUpdateAnimBg="0"/>
      <p:bldP spid="103427" grpId="0" build="p" autoUpdateAnimBg="0" advAuto="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762000" y="158750"/>
            <a:ext cx="7696200" cy="6318250"/>
          </a:xfrm>
          <a:prstGeom prst="rect">
            <a:avLst/>
          </a:prstGeom>
          <a:noFill/>
          <a:ln w="9525">
            <a:noFill/>
            <a:miter lim="800000"/>
            <a:headEnd/>
            <a:tailEnd/>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t>CANCER</a:t>
            </a:r>
          </a:p>
        </p:txBody>
      </p:sp>
      <p:sp>
        <p:nvSpPr>
          <p:cNvPr id="60419" name="Content Placeholder 2"/>
          <p:cNvSpPr>
            <a:spLocks noGrp="1"/>
          </p:cNvSpPr>
          <p:nvPr>
            <p:ph idx="1"/>
          </p:nvPr>
        </p:nvSpPr>
        <p:spPr/>
        <p:txBody>
          <a:bodyPr/>
          <a:lstStyle/>
          <a:p>
            <a:r>
              <a:rPr lang="en-US" smtClean="0"/>
              <a:t>Cell  growth and differentiation is highly controlled and regulated.</a:t>
            </a:r>
          </a:p>
          <a:p>
            <a:r>
              <a:rPr lang="en-US" smtClean="0"/>
              <a:t> In cancer cells, there is breakdown of these regulatory mechanisms.</a:t>
            </a:r>
          </a:p>
          <a:p>
            <a:r>
              <a:rPr lang="en-US" smtClean="0"/>
              <a:t>It caused by abnormal and uncontrolled cell division AND increase the number of cells.</a:t>
            </a:r>
          </a:p>
          <a:p>
            <a:r>
              <a:rPr lang="en-US" smtClean="0"/>
              <a:t>These cells which divide rapidly without any control are known as NEOPLASTIC CELL.</a:t>
            </a:r>
          </a:p>
          <a:p>
            <a:pPr>
              <a:buFont typeface="Wingdings" pitchFamily="2" charset="2"/>
              <a:buNone/>
            </a:pPr>
            <a:endParaRPr lang="en-US" smtClean="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152400" y="152400"/>
            <a:ext cx="8534400" cy="58674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672"/>
            <a:ext cx="8229600" cy="1252728"/>
          </a:xfrm>
        </p:spPr>
        <p:txBody>
          <a:bodyPr>
            <a:normAutofit fontScale="90000"/>
          </a:bodyPr>
          <a:lstStyle/>
          <a:p>
            <a:r>
              <a:rPr lang="en-US" b="1" dirty="0" smtClean="0"/>
              <a:t>3. Cholera</a:t>
            </a:r>
            <a:br>
              <a:rPr lang="en-US" b="1" dirty="0" smtClean="0"/>
            </a:b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smtClean="0"/>
              <a:t>It often breaks out among crowded and areas with poor sanitary conditions.</a:t>
            </a:r>
          </a:p>
          <a:p>
            <a:pPr algn="just"/>
            <a:r>
              <a:rPr lang="en-US" b="1" dirty="0" smtClean="0"/>
              <a:t>Pathogen : Comma shaped bacterium (</a:t>
            </a:r>
            <a:r>
              <a:rPr lang="en-US" b="1" i="1" dirty="0" err="1" smtClean="0"/>
              <a:t>Vibrio</a:t>
            </a:r>
            <a:r>
              <a:rPr lang="en-US" b="1" i="1" dirty="0" smtClean="0"/>
              <a:t> </a:t>
            </a:r>
            <a:r>
              <a:rPr lang="en-US" b="1" i="1" dirty="0" err="1" smtClean="0"/>
              <a:t>cholerae</a:t>
            </a:r>
            <a:r>
              <a:rPr lang="en-US" b="1" i="1" dirty="0" smtClean="0"/>
              <a:t>)</a:t>
            </a:r>
          </a:p>
          <a:p>
            <a:pPr algn="just"/>
            <a:r>
              <a:rPr lang="en-US" b="1" dirty="0" smtClean="0"/>
              <a:t>Mode of transmission : Contaminated food and water. House - fly is the carrier.</a:t>
            </a:r>
          </a:p>
          <a:p>
            <a:pPr algn="just"/>
            <a:r>
              <a:rPr lang="en-US" b="1" dirty="0" smtClean="0"/>
              <a:t>Incubation period : 6 hours to 2-3 days.</a:t>
            </a:r>
          </a:p>
          <a:p>
            <a:pPr algn="just"/>
            <a:r>
              <a:rPr lang="en-US" b="1" dirty="0" smtClean="0"/>
              <a:t>Symptoms</a:t>
            </a:r>
          </a:p>
          <a:p>
            <a:pPr lvl="1" algn="just"/>
            <a:r>
              <a:rPr lang="en-US" dirty="0" smtClean="0"/>
              <a:t>(</a:t>
            </a:r>
            <a:r>
              <a:rPr lang="en-US" dirty="0" err="1" smtClean="0"/>
              <a:t>i</a:t>
            </a:r>
            <a:r>
              <a:rPr lang="en-US" dirty="0" smtClean="0"/>
              <a:t>) Acute </a:t>
            </a:r>
            <a:r>
              <a:rPr lang="en-US" dirty="0" err="1" smtClean="0"/>
              <a:t>diarrohoea</a:t>
            </a:r>
            <a:r>
              <a:rPr lang="en-US" dirty="0" smtClean="0"/>
              <a:t>, rise watery stool.</a:t>
            </a:r>
          </a:p>
          <a:p>
            <a:pPr lvl="1" algn="just"/>
            <a:r>
              <a:rPr lang="en-US" dirty="0" smtClean="0"/>
              <a:t>(ii) Muscular cramps.</a:t>
            </a:r>
          </a:p>
          <a:p>
            <a:pPr lvl="1" algn="just"/>
            <a:r>
              <a:rPr lang="en-US" dirty="0" smtClean="0"/>
              <a:t>(iii) Loss of minerals through urine.</a:t>
            </a:r>
          </a:p>
          <a:p>
            <a:pPr lvl="1" algn="just"/>
            <a:r>
              <a:rPr lang="en-US" dirty="0" smtClean="0"/>
              <a:t>(iv) Dehydration leads to death.</a:t>
            </a:r>
          </a:p>
          <a:p>
            <a:pPr algn="just">
              <a:buNone/>
            </a:pPr>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330200" y="152400"/>
            <a:ext cx="8432800" cy="6400800"/>
          </a:xfrm>
          <a:prstGeom prst="rect">
            <a:avLst/>
          </a:prstGeom>
          <a:noFill/>
          <a:ln w="9525">
            <a:noFill/>
            <a:miter lim="800000"/>
            <a:headEnd/>
            <a:tailEnd/>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a:stretch>
            <a:fillRect/>
          </a:stretch>
        </p:blipFill>
        <p:spPr bwMode="auto">
          <a:xfrm>
            <a:off x="152400" y="152400"/>
            <a:ext cx="8763000" cy="6248400"/>
          </a:xfrm>
          <a:prstGeom prst="rect">
            <a:avLst/>
          </a:prstGeom>
          <a:noFill/>
          <a:ln w="9525">
            <a:no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Cont.</a:t>
            </a:r>
          </a:p>
        </p:txBody>
      </p:sp>
      <p:sp>
        <p:nvSpPr>
          <p:cNvPr id="66563" name="Content Placeholder 2"/>
          <p:cNvSpPr>
            <a:spLocks noGrp="1"/>
          </p:cNvSpPr>
          <p:nvPr>
            <p:ph idx="1"/>
          </p:nvPr>
        </p:nvSpPr>
        <p:spPr/>
        <p:txBody>
          <a:bodyPr/>
          <a:lstStyle/>
          <a:p>
            <a:r>
              <a:rPr lang="en-US" smtClean="0"/>
              <a:t>Normal cells show a property called </a:t>
            </a:r>
            <a:r>
              <a:rPr lang="en-US" b="1" smtClean="0"/>
              <a:t>contact inhibition by </a:t>
            </a:r>
            <a:r>
              <a:rPr lang="en-US" smtClean="0"/>
              <a:t>virtue of which contact with other cells inhibits their uncontrolled growth.</a:t>
            </a:r>
          </a:p>
          <a:p>
            <a:r>
              <a:rPr lang="en-US" smtClean="0"/>
              <a:t>Cancer cells appears to have lost this property. </a:t>
            </a:r>
          </a:p>
          <a:p>
            <a:r>
              <a:rPr lang="en-US" smtClean="0"/>
              <a:t>As a result of this, cancerous cells just continue to divide giving rise to masses of cells called </a:t>
            </a:r>
            <a:r>
              <a:rPr lang="en-US" b="1" smtClean="0"/>
              <a:t>tumors.</a:t>
            </a:r>
            <a:endParaRPr lang="en-US" smtClean="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Types of Tumour</a:t>
            </a:r>
          </a:p>
        </p:txBody>
      </p:sp>
      <p:sp>
        <p:nvSpPr>
          <p:cNvPr id="67587" name="Content Placeholder 2"/>
          <p:cNvSpPr>
            <a:spLocks noGrp="1"/>
          </p:cNvSpPr>
          <p:nvPr>
            <p:ph idx="1"/>
          </p:nvPr>
        </p:nvSpPr>
        <p:spPr>
          <a:xfrm>
            <a:off x="152400" y="2017713"/>
            <a:ext cx="8802688" cy="4114800"/>
          </a:xfrm>
        </p:spPr>
        <p:txBody>
          <a:bodyPr/>
          <a:lstStyle/>
          <a:p>
            <a:pPr algn="just"/>
            <a:r>
              <a:rPr lang="en-US" smtClean="0"/>
              <a:t> </a:t>
            </a:r>
            <a:r>
              <a:rPr lang="en-US" b="1" smtClean="0">
                <a:solidFill>
                  <a:srgbClr val="FF0000"/>
                </a:solidFill>
              </a:rPr>
              <a:t>1.Benign tumour</a:t>
            </a:r>
            <a:r>
              <a:rPr lang="en-US" smtClean="0"/>
              <a:t>: Remains confined to a particular location and does not spread</a:t>
            </a:r>
          </a:p>
          <a:p>
            <a:pPr algn="just"/>
            <a:r>
              <a:rPr lang="en-US" smtClean="0">
                <a:solidFill>
                  <a:srgbClr val="FF0000"/>
                </a:solidFill>
              </a:rPr>
              <a:t>2.Malignant tumour</a:t>
            </a:r>
            <a:r>
              <a:rPr lang="en-US" smtClean="0"/>
              <a:t>: Cells divides and invades new locations by getting transported through blood to distant sites</a:t>
            </a:r>
          </a:p>
          <a:p>
            <a:pPr algn="just"/>
            <a:r>
              <a:rPr lang="en-US" smtClean="0">
                <a:solidFill>
                  <a:srgbClr val="00B050"/>
                </a:solidFill>
              </a:rPr>
              <a:t>Metastasis</a:t>
            </a:r>
            <a:r>
              <a:rPr lang="en-US" smtClean="0"/>
              <a:t>: Property of malignant tumour to invade the distant body parts, thereby initiating formation of new tumours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t>Types of cancer</a:t>
            </a:r>
          </a:p>
        </p:txBody>
      </p:sp>
      <p:graphicFrame>
        <p:nvGraphicFramePr>
          <p:cNvPr id="5" name="Content Placeholder 4"/>
          <p:cNvGraphicFramePr>
            <a:graphicFrameLocks noGrp="1"/>
          </p:cNvGraphicFramePr>
          <p:nvPr>
            <p:ph idx="1"/>
          </p:nvPr>
        </p:nvGraphicFramePr>
        <p:xfrm>
          <a:off x="457200" y="1905000"/>
          <a:ext cx="8229600" cy="4572000"/>
        </p:xfrm>
        <a:graphic>
          <a:graphicData uri="http://schemas.openxmlformats.org/drawingml/2006/table">
            <a:tbl>
              <a:tblPr firstRow="1" bandRow="1">
                <a:tableStyleId>{5C22544A-7EE6-4342-B048-85BDC9FD1C3A}</a:tableStyleId>
              </a:tblPr>
              <a:tblGrid>
                <a:gridCol w="4114800"/>
                <a:gridCol w="4114800"/>
              </a:tblGrid>
              <a:tr h="762000">
                <a:tc>
                  <a:txBody>
                    <a:bodyPr/>
                    <a:lstStyle/>
                    <a:p>
                      <a:r>
                        <a:rPr lang="en-US" dirty="0" smtClean="0"/>
                        <a:t>Type</a:t>
                      </a:r>
                      <a:endParaRPr lang="en-US" dirty="0"/>
                    </a:p>
                  </a:txBody>
                  <a:tcPr/>
                </a:tc>
                <a:tc>
                  <a:txBody>
                    <a:bodyPr/>
                    <a:lstStyle/>
                    <a:p>
                      <a:r>
                        <a:rPr lang="en-US" dirty="0" smtClean="0"/>
                        <a:t>Generic name</a:t>
                      </a:r>
                      <a:endParaRPr lang="en-US" dirty="0"/>
                    </a:p>
                  </a:txBody>
                  <a:tcPr/>
                </a:tc>
              </a:tr>
              <a:tr h="762000">
                <a:tc>
                  <a:txBody>
                    <a:bodyPr/>
                    <a:lstStyle/>
                    <a:p>
                      <a:r>
                        <a:rPr lang="en-US" dirty="0" smtClean="0"/>
                        <a:t>1.Epithilial tissue cancer</a:t>
                      </a:r>
                      <a:endParaRPr lang="en-US" dirty="0"/>
                    </a:p>
                  </a:txBody>
                  <a:tcPr/>
                </a:tc>
                <a:tc>
                  <a:txBody>
                    <a:bodyPr/>
                    <a:lstStyle/>
                    <a:p>
                      <a:r>
                        <a:rPr lang="en-US" dirty="0" smtClean="0"/>
                        <a:t>Carcinoma</a:t>
                      </a:r>
                      <a:endParaRPr lang="en-US" dirty="0"/>
                    </a:p>
                  </a:txBody>
                  <a:tcPr/>
                </a:tc>
              </a:tr>
              <a:tr h="762000">
                <a:tc>
                  <a:txBody>
                    <a:bodyPr/>
                    <a:lstStyle/>
                    <a:p>
                      <a:r>
                        <a:rPr lang="en-US" dirty="0" smtClean="0"/>
                        <a:t>2.Connective tissue </a:t>
                      </a:r>
                      <a:endParaRPr lang="en-US" dirty="0"/>
                    </a:p>
                  </a:txBody>
                  <a:tcPr/>
                </a:tc>
                <a:tc>
                  <a:txBody>
                    <a:bodyPr/>
                    <a:lstStyle/>
                    <a:p>
                      <a:r>
                        <a:rPr lang="en-US" dirty="0" smtClean="0"/>
                        <a:t>Sarcoma</a:t>
                      </a:r>
                      <a:endParaRPr lang="en-US" dirty="0"/>
                    </a:p>
                  </a:txBody>
                  <a:tcPr/>
                </a:tc>
              </a:tr>
              <a:tr h="762000">
                <a:tc>
                  <a:txBody>
                    <a:bodyPr/>
                    <a:lstStyle/>
                    <a:p>
                      <a:r>
                        <a:rPr lang="en-US" dirty="0" smtClean="0"/>
                        <a:t>3.Reticulo-endothelial</a:t>
                      </a:r>
                      <a:endParaRPr lang="en-US" dirty="0"/>
                    </a:p>
                  </a:txBody>
                  <a:tcPr/>
                </a:tc>
                <a:tc>
                  <a:txBody>
                    <a:bodyPr/>
                    <a:lstStyle/>
                    <a:p>
                      <a:r>
                        <a:rPr lang="en-US" dirty="0" err="1" smtClean="0"/>
                        <a:t>Leukemia,Lymphoma</a:t>
                      </a:r>
                      <a:r>
                        <a:rPr lang="en-US" dirty="0" smtClean="0"/>
                        <a:t>.</a:t>
                      </a:r>
                      <a:endParaRPr lang="en-US" dirty="0"/>
                    </a:p>
                  </a:txBody>
                  <a:tcPr/>
                </a:tc>
              </a:tr>
              <a:tr h="762000">
                <a:tc>
                  <a:txBody>
                    <a:bodyPr/>
                    <a:lstStyle/>
                    <a:p>
                      <a:r>
                        <a:rPr lang="en-US" dirty="0" smtClean="0"/>
                        <a:t>4.Nerve tissue</a:t>
                      </a:r>
                      <a:endParaRPr lang="en-US" dirty="0"/>
                    </a:p>
                  </a:txBody>
                  <a:tcPr/>
                </a:tc>
                <a:tc>
                  <a:txBody>
                    <a:bodyPr/>
                    <a:lstStyle/>
                    <a:p>
                      <a:r>
                        <a:rPr lang="en-US" dirty="0" err="1" smtClean="0"/>
                        <a:t>Neuroblastoma</a:t>
                      </a:r>
                      <a:endParaRPr lang="en-US" dirty="0"/>
                    </a:p>
                  </a:txBody>
                  <a:tcPr/>
                </a:tc>
              </a:tr>
              <a:tr h="762000">
                <a:tc>
                  <a:txBody>
                    <a:bodyPr/>
                    <a:lstStyle/>
                    <a:p>
                      <a:r>
                        <a:rPr lang="en-US" dirty="0" smtClean="0"/>
                        <a:t>5.Foetus</a:t>
                      </a:r>
                      <a:r>
                        <a:rPr lang="en-US" baseline="0" dirty="0" smtClean="0"/>
                        <a:t> tissue</a:t>
                      </a:r>
                      <a:endParaRPr lang="en-US" dirty="0"/>
                    </a:p>
                  </a:txBody>
                  <a:tcPr/>
                </a:tc>
                <a:tc>
                  <a:txBody>
                    <a:bodyPr/>
                    <a:lstStyle/>
                    <a:p>
                      <a:r>
                        <a:rPr lang="en-US" dirty="0" err="1" smtClean="0"/>
                        <a:t>Teratoma</a:t>
                      </a:r>
                      <a:endParaRPr lang="en-US" dirty="0"/>
                    </a:p>
                  </a:txBody>
                  <a:tcPr/>
                </a:tc>
              </a:tr>
            </a:tbl>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srcRect/>
          <a:stretch>
            <a:fillRect/>
          </a:stretch>
        </p:blipFill>
        <p:spPr bwMode="auto">
          <a:xfrm>
            <a:off x="152400" y="152400"/>
            <a:ext cx="8686800" cy="6400800"/>
          </a:xfrm>
          <a:prstGeom prst="rect">
            <a:avLst/>
          </a:prstGeom>
          <a:noFill/>
          <a:ln w="9525">
            <a:noFill/>
            <a:miter lim="800000"/>
            <a:headEnd/>
            <a:tailEnd/>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228600" y="76200"/>
            <a:ext cx="8686800" cy="6553200"/>
          </a:xfrm>
          <a:prstGeom prst="rect">
            <a:avLst/>
          </a:prstGeom>
          <a:noFill/>
          <a:ln w="9525">
            <a:noFill/>
            <a:miter lim="800000"/>
            <a:headEnd/>
            <a:tailEnd/>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7" descr="Cell_differentiation"/>
          <p:cNvPicPr>
            <a:picLocks noChangeAspect="1" noChangeArrowheads="1"/>
          </p:cNvPicPr>
          <p:nvPr/>
        </p:nvPicPr>
        <p:blipFill>
          <a:blip r:embed="rId2"/>
          <a:srcRect/>
          <a:stretch>
            <a:fillRect/>
          </a:stretch>
        </p:blipFill>
        <p:spPr bwMode="auto">
          <a:xfrm>
            <a:off x="457200" y="457200"/>
            <a:ext cx="8039100" cy="6096000"/>
          </a:xfrm>
          <a:prstGeom prst="rect">
            <a:avLst/>
          </a:prstGeom>
          <a:noFill/>
          <a:ln w="9525">
            <a:noFill/>
            <a:miter lim="800000"/>
            <a:headEnd/>
            <a:tailEnd/>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srcRect/>
          <a:stretch>
            <a:fillRect/>
          </a:stretch>
        </p:blipFill>
        <p:spPr bwMode="auto">
          <a:xfrm>
            <a:off x="76200" y="152400"/>
            <a:ext cx="8991600" cy="6048375"/>
          </a:xfrm>
          <a:prstGeom prst="rect">
            <a:avLst/>
          </a:prstGeom>
          <a:noFill/>
          <a:ln w="9525">
            <a:noFill/>
            <a:miter lim="800000"/>
            <a:headEnd/>
            <a:tailEnd/>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b="1" smtClean="0"/>
              <a:t>Causes of cancer :</a:t>
            </a:r>
            <a:endParaRPr lang="en-US" smtClean="0"/>
          </a:p>
        </p:txBody>
      </p:sp>
      <p:sp>
        <p:nvSpPr>
          <p:cNvPr id="3" name="Content Placeholder 2"/>
          <p:cNvSpPr>
            <a:spLocks noGrp="1"/>
          </p:cNvSpPr>
          <p:nvPr>
            <p:ph idx="1"/>
          </p:nvPr>
        </p:nvSpPr>
        <p:spPr>
          <a:xfrm>
            <a:off x="304800" y="2017713"/>
            <a:ext cx="8650288" cy="4114800"/>
          </a:xfrm>
        </p:spPr>
        <p:txBody>
          <a:bodyPr>
            <a:normAutofit fontScale="92500" lnSpcReduction="20000"/>
          </a:bodyPr>
          <a:lstStyle/>
          <a:p>
            <a:pPr algn="just">
              <a:defRPr/>
            </a:pPr>
            <a:r>
              <a:rPr lang="en-US" dirty="0" smtClean="0"/>
              <a:t>Transformation of normal cells into cancerous </a:t>
            </a:r>
            <a:r>
              <a:rPr lang="en-US" dirty="0" err="1" smtClean="0"/>
              <a:t>neoplastic</a:t>
            </a:r>
            <a:r>
              <a:rPr lang="en-US" dirty="0" smtClean="0"/>
              <a:t> cells may be induced by physical, chemical or biological agents.</a:t>
            </a:r>
          </a:p>
          <a:p>
            <a:pPr algn="just">
              <a:defRPr/>
            </a:pPr>
            <a:r>
              <a:rPr lang="en-US" dirty="0" smtClean="0"/>
              <a:t>These agents are called </a:t>
            </a:r>
            <a:r>
              <a:rPr lang="en-US" b="1" dirty="0" smtClean="0"/>
              <a:t>carcinogens.</a:t>
            </a:r>
          </a:p>
          <a:p>
            <a:pPr algn="just">
              <a:defRPr/>
            </a:pPr>
            <a:r>
              <a:rPr lang="en-US" b="1" dirty="0" smtClean="0"/>
              <a:t>Carcinogens are  ,</a:t>
            </a:r>
            <a:r>
              <a:rPr lang="en-US" dirty="0" err="1" smtClean="0"/>
              <a:t>Ionising</a:t>
            </a:r>
            <a:r>
              <a:rPr lang="en-US" dirty="0" smtClean="0"/>
              <a:t> radiations like X-rays and gamma rays and non-ionizing radiations like UV cause DNA damage leading to </a:t>
            </a:r>
            <a:r>
              <a:rPr lang="en-US" dirty="0" err="1" smtClean="0"/>
              <a:t>neoplastic</a:t>
            </a:r>
            <a:r>
              <a:rPr lang="en-US" dirty="0" smtClean="0"/>
              <a:t> transformation. The chemical carcinogens present in tobacco smoke have been identified as a major cause of lung cancer.</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Cholera </a:t>
            </a:r>
            <a:endParaRPr lang="en-US" dirty="0"/>
          </a:p>
        </p:txBody>
      </p:sp>
      <p:sp>
        <p:nvSpPr>
          <p:cNvPr id="3" name="Content Placeholder 2"/>
          <p:cNvSpPr>
            <a:spLocks noGrp="1"/>
          </p:cNvSpPr>
          <p:nvPr>
            <p:ph idx="1"/>
          </p:nvPr>
        </p:nvSpPr>
        <p:spPr/>
        <p:txBody>
          <a:bodyPr>
            <a:normAutofit lnSpcReduction="10000"/>
          </a:bodyPr>
          <a:lstStyle/>
          <a:p>
            <a:pPr algn="just"/>
            <a:r>
              <a:rPr lang="en-US" b="1" dirty="0" smtClean="0"/>
              <a:t>Prevention and cure</a:t>
            </a:r>
          </a:p>
          <a:p>
            <a:pPr lvl="1" algn="just"/>
            <a:r>
              <a:rPr lang="en-US" dirty="0" smtClean="0"/>
              <a:t>(</a:t>
            </a:r>
            <a:r>
              <a:rPr lang="en-US" dirty="0" err="1" smtClean="0"/>
              <a:t>i</a:t>
            </a:r>
            <a:r>
              <a:rPr lang="en-US" dirty="0" smtClean="0"/>
              <a:t>) Cholera vaccination should be given.</a:t>
            </a:r>
          </a:p>
          <a:p>
            <a:pPr lvl="1" algn="just"/>
            <a:r>
              <a:rPr lang="en-US" dirty="0" smtClean="0"/>
              <a:t>(ii) Electrolytes (Na, K, sugar, etc.) dissolved in water should be given to the patient to check dehydration (In market it is available as ORS–oral rehydration solution).</a:t>
            </a:r>
          </a:p>
          <a:p>
            <a:pPr lvl="1" algn="just"/>
            <a:r>
              <a:rPr lang="en-US" dirty="0" err="1" smtClean="0"/>
              <a:t>III.Proper</a:t>
            </a:r>
            <a:r>
              <a:rPr lang="en-US" dirty="0" smtClean="0"/>
              <a:t> washing and cooking of food</a:t>
            </a:r>
          </a:p>
          <a:p>
            <a:pPr lvl="1" algn="just"/>
            <a:r>
              <a:rPr lang="en-US" dirty="0" smtClean="0"/>
              <a:t>(iv) Proper disposal of vomit and human excreta.</a:t>
            </a:r>
          </a:p>
          <a:p>
            <a:pPr lvl="1" algn="just"/>
            <a:r>
              <a:rPr lang="en-US" dirty="0" smtClean="0"/>
              <a:t>(v) Flies should not be allowed to sit on eatables and utensils</a:t>
            </a:r>
            <a:endParaRPr lang="en-US"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304800" y="2017713"/>
            <a:ext cx="8650288" cy="4114800"/>
          </a:xfrm>
        </p:spPr>
        <p:txBody>
          <a:bodyPr>
            <a:normAutofit fontScale="92500" lnSpcReduction="10000"/>
          </a:bodyPr>
          <a:lstStyle/>
          <a:p>
            <a:pPr algn="just">
              <a:defRPr/>
            </a:pPr>
            <a:r>
              <a:rPr lang="en-US" dirty="0" smtClean="0"/>
              <a:t>Cancer causing viruses called </a:t>
            </a:r>
            <a:r>
              <a:rPr lang="en-US" b="1" dirty="0" err="1" smtClean="0"/>
              <a:t>oncogenic</a:t>
            </a:r>
            <a:r>
              <a:rPr lang="en-US" b="1" dirty="0" smtClean="0"/>
              <a:t> viruses have genes called viral </a:t>
            </a:r>
            <a:r>
              <a:rPr lang="en-US" b="1" dirty="0" err="1" smtClean="0"/>
              <a:t>oncogenes</a:t>
            </a:r>
            <a:r>
              <a:rPr lang="en-US" b="1" dirty="0" smtClean="0"/>
              <a:t>. </a:t>
            </a:r>
          </a:p>
          <a:p>
            <a:pPr algn="just">
              <a:defRPr/>
            </a:pPr>
            <a:r>
              <a:rPr lang="en-US" b="1" dirty="0" smtClean="0"/>
              <a:t>Furthermore, several genes called cellular </a:t>
            </a:r>
            <a:r>
              <a:rPr lang="en-US" b="1" dirty="0" err="1" smtClean="0"/>
              <a:t>oncogenes</a:t>
            </a:r>
            <a:r>
              <a:rPr lang="en-US" b="1" dirty="0" smtClean="0"/>
              <a:t> </a:t>
            </a:r>
            <a:r>
              <a:rPr lang="en-US" dirty="0" smtClean="0"/>
              <a:t>(</a:t>
            </a:r>
            <a:r>
              <a:rPr lang="en-US" i="1" dirty="0" smtClean="0"/>
              <a:t>c-</a:t>
            </a:r>
            <a:r>
              <a:rPr lang="en-US" i="1" dirty="0" err="1" smtClean="0"/>
              <a:t>onc</a:t>
            </a:r>
            <a:r>
              <a:rPr lang="en-US" i="1" dirty="0" smtClean="0"/>
              <a:t>) or </a:t>
            </a:r>
            <a:r>
              <a:rPr lang="en-US" b="1" i="1" dirty="0" smtClean="0"/>
              <a:t>proto </a:t>
            </a:r>
            <a:r>
              <a:rPr lang="en-US" b="1" i="1" dirty="0" err="1" smtClean="0"/>
              <a:t>oncogenes</a:t>
            </a:r>
            <a:r>
              <a:rPr lang="en-US" b="1" i="1" dirty="0" smtClean="0"/>
              <a:t> have been identified in normal cells which, </a:t>
            </a:r>
            <a:r>
              <a:rPr lang="en-US" dirty="0" smtClean="0"/>
              <a:t>when activated under certain conditions, could lead to </a:t>
            </a:r>
            <a:r>
              <a:rPr lang="en-US" dirty="0" err="1" smtClean="0"/>
              <a:t>oncogenic</a:t>
            </a:r>
            <a:r>
              <a:rPr lang="en-US" dirty="0" smtClean="0"/>
              <a:t> transformation of the cells.</a:t>
            </a:r>
          </a:p>
          <a:p>
            <a:pPr algn="just">
              <a:defRPr/>
            </a:pPr>
            <a:r>
              <a:rPr lang="en-US" b="1" dirty="0" err="1" smtClean="0"/>
              <a:t>Oncogenes</a:t>
            </a:r>
            <a:endParaRPr lang="en-US" b="1" dirty="0" smtClean="0"/>
          </a:p>
          <a:p>
            <a:pPr lvl="1" algn="just">
              <a:defRPr/>
            </a:pPr>
            <a:r>
              <a:rPr lang="en-US" b="1" i="1" dirty="0" err="1" smtClean="0"/>
              <a:t>myc</a:t>
            </a:r>
            <a:r>
              <a:rPr lang="en-US" b="1" dirty="0" smtClean="0"/>
              <a:t>, </a:t>
            </a:r>
            <a:r>
              <a:rPr lang="en-US" b="1" i="1" dirty="0" err="1" smtClean="0"/>
              <a:t>ras</a:t>
            </a:r>
            <a:r>
              <a:rPr lang="en-US" b="1" dirty="0" smtClean="0"/>
              <a:t>, </a:t>
            </a:r>
            <a:r>
              <a:rPr lang="en-US" b="1" i="1" dirty="0" err="1" smtClean="0"/>
              <a:t>src</a:t>
            </a:r>
            <a:r>
              <a:rPr lang="en-US" b="1" i="1" dirty="0" smtClean="0"/>
              <a:t>, </a:t>
            </a:r>
            <a:r>
              <a:rPr lang="en-US" b="1" i="1" dirty="0" err="1" smtClean="0"/>
              <a:t>abl</a:t>
            </a:r>
            <a:r>
              <a:rPr lang="en-US" b="1" i="1" dirty="0" smtClean="0"/>
              <a:t>, bcl2</a:t>
            </a:r>
            <a:endParaRPr lang="en-US" b="1" dirty="0" smtClean="0"/>
          </a:p>
          <a:p>
            <a:pPr algn="just">
              <a:defRPr/>
            </a:pPr>
            <a:endParaRPr lang="en-US"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228600" y="0"/>
            <a:ext cx="9753600" cy="1143000"/>
          </a:xfrm>
        </p:spPr>
        <p:txBody>
          <a:bodyPr/>
          <a:lstStyle/>
          <a:p>
            <a:r>
              <a:rPr lang="en-US" b="1" smtClean="0"/>
              <a:t>Cancer detection and diagnosis</a:t>
            </a:r>
            <a:endParaRPr lang="en-US" smtClean="0"/>
          </a:p>
        </p:txBody>
      </p:sp>
      <p:sp>
        <p:nvSpPr>
          <p:cNvPr id="78851" name="Content Placeholder 2"/>
          <p:cNvSpPr>
            <a:spLocks noGrp="1"/>
          </p:cNvSpPr>
          <p:nvPr>
            <p:ph idx="1"/>
          </p:nvPr>
        </p:nvSpPr>
        <p:spPr>
          <a:xfrm>
            <a:off x="0" y="2057400"/>
            <a:ext cx="9144000" cy="4419600"/>
          </a:xfrm>
        </p:spPr>
        <p:txBody>
          <a:bodyPr/>
          <a:lstStyle/>
          <a:p>
            <a:pPr algn="just"/>
            <a:r>
              <a:rPr lang="en-US" sz="2400" smtClean="0"/>
              <a:t>Cancer detection is based on biopsy and histopathological studies of the tissue and blood and bone marrow tests for increased cell counts in the case of leukemias. </a:t>
            </a:r>
          </a:p>
          <a:p>
            <a:pPr algn="just"/>
            <a:r>
              <a:rPr lang="en-US" sz="2400" smtClean="0"/>
              <a:t>In biopsy, a piece of the suspected tissue cut into thin sections is stained and examined under microscope (histopathological studies) by a pathologist.</a:t>
            </a:r>
          </a:p>
          <a:p>
            <a:pPr algn="just"/>
            <a:r>
              <a:rPr lang="en-US" sz="2400" smtClean="0"/>
              <a:t> Techniques like radiography (use of X-rays), CT (computed tomography) and MRI (magnetic resonance imaging) are very useful to detect cancers of the internal organs.</a:t>
            </a:r>
          </a:p>
          <a:p>
            <a:pPr algn="just"/>
            <a:r>
              <a:rPr lang="en-US" sz="2400" smtClean="0"/>
              <a:t>Antibodies against cancer-specific antigens are also used for detection of certain cancers.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0"/>
            <a:ext cx="8229600" cy="914400"/>
          </a:xfrm>
        </p:spPr>
        <p:txBody>
          <a:bodyPr/>
          <a:lstStyle/>
          <a:p>
            <a:r>
              <a:rPr lang="en-US" b="1" smtClean="0"/>
              <a:t>Treatment of cancer</a:t>
            </a:r>
            <a:endParaRPr lang="en-US" smtClean="0"/>
          </a:p>
        </p:txBody>
      </p:sp>
      <p:sp>
        <p:nvSpPr>
          <p:cNvPr id="3" name="Content Placeholder 2"/>
          <p:cNvSpPr>
            <a:spLocks noGrp="1"/>
          </p:cNvSpPr>
          <p:nvPr>
            <p:ph idx="1"/>
          </p:nvPr>
        </p:nvSpPr>
        <p:spPr>
          <a:xfrm>
            <a:off x="457200" y="1981200"/>
            <a:ext cx="8534400" cy="4343400"/>
          </a:xfrm>
        </p:spPr>
        <p:txBody>
          <a:bodyPr>
            <a:normAutofit fontScale="40000" lnSpcReduction="20000"/>
          </a:bodyPr>
          <a:lstStyle/>
          <a:p>
            <a:pPr algn="just">
              <a:defRPr/>
            </a:pPr>
            <a:r>
              <a:rPr lang="en-US" sz="5100" dirty="0" smtClean="0"/>
              <a:t>The common approaches for treatment of cancer are surgery, radiation therapy and immunotherapy.</a:t>
            </a:r>
          </a:p>
          <a:p>
            <a:pPr algn="just">
              <a:defRPr/>
            </a:pPr>
            <a:r>
              <a:rPr lang="en-US" sz="5100" dirty="0" smtClean="0"/>
              <a:t> In radiotherapy, tumor cells are irradiated lethally, taking proper care of the normal tissues surrounding the tumor mass. </a:t>
            </a:r>
          </a:p>
          <a:p>
            <a:pPr algn="just">
              <a:defRPr/>
            </a:pPr>
            <a:r>
              <a:rPr lang="en-US" sz="5100" dirty="0" smtClean="0"/>
              <a:t>Several chemotherapeutic drugs are used to kill cancerous cells. </a:t>
            </a:r>
          </a:p>
          <a:p>
            <a:pPr algn="just">
              <a:defRPr/>
            </a:pPr>
            <a:r>
              <a:rPr lang="en-US" sz="5100" dirty="0" smtClean="0"/>
              <a:t>Majority of drugs have side effects like hair loss, anemia, etc. </a:t>
            </a:r>
          </a:p>
          <a:p>
            <a:pPr algn="just">
              <a:defRPr/>
            </a:pPr>
            <a:r>
              <a:rPr lang="en-US" sz="5100" dirty="0" smtClean="0"/>
              <a:t>Most cancers are treated by combination of surgery, radiotherapy and chemotherapy.</a:t>
            </a:r>
          </a:p>
          <a:p>
            <a:pPr algn="just">
              <a:defRPr/>
            </a:pPr>
            <a:r>
              <a:rPr lang="en-US" sz="5100" dirty="0" smtClean="0"/>
              <a:t>Tumor cells have been shown to avoid detection and destruction by immune system. Therefore, the patients are given substances called</a:t>
            </a:r>
          </a:p>
          <a:p>
            <a:pPr algn="just">
              <a:defRPr/>
            </a:pPr>
            <a:r>
              <a:rPr lang="en-US" sz="5100" dirty="0" smtClean="0"/>
              <a:t>biological response modifiers such as α</a:t>
            </a:r>
            <a:r>
              <a:rPr lang="en-US" sz="5100" b="1" dirty="0" smtClean="0"/>
              <a:t>-interferon(discovered by </a:t>
            </a:r>
            <a:r>
              <a:rPr lang="en-US" sz="5100" b="1" dirty="0" err="1" smtClean="0"/>
              <a:t>Issac</a:t>
            </a:r>
            <a:r>
              <a:rPr lang="en-US" sz="5100" b="1" dirty="0" smtClean="0"/>
              <a:t> &amp; </a:t>
            </a:r>
            <a:r>
              <a:rPr lang="en-US" sz="5100" b="1" dirty="0" err="1" smtClean="0"/>
              <a:t>Lindmenn</a:t>
            </a:r>
            <a:r>
              <a:rPr lang="en-US" sz="5100" b="1" dirty="0" smtClean="0"/>
              <a:t> )which activates their </a:t>
            </a:r>
            <a:r>
              <a:rPr lang="en-US" sz="5100" dirty="0" smtClean="0"/>
              <a:t>immune system and helps in destroying the tumor</a:t>
            </a:r>
            <a:r>
              <a:rPr lang="en-US" dirty="0" smtClean="0"/>
              <a:t>.</a:t>
            </a:r>
            <a:endParaRPr lang="en-US"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Why has India's Punjab fallen into the grip of drug abuse? - BBC News"/>
          <p:cNvPicPr>
            <a:picLocks noChangeAspect="1" noChangeArrowheads="1"/>
          </p:cNvPicPr>
          <p:nvPr/>
        </p:nvPicPr>
        <p:blipFill>
          <a:blip r:embed="rId2"/>
          <a:srcRect/>
          <a:stretch>
            <a:fillRect/>
          </a:stretch>
        </p:blipFill>
        <p:spPr bwMode="auto">
          <a:xfrm>
            <a:off x="187325" y="381000"/>
            <a:ext cx="86518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World Drug Day: Drug use increased 30% in India in last decade, claims UN  Report - India News"/>
          <p:cNvPicPr>
            <a:picLocks noChangeAspect="1" noChangeArrowheads="1"/>
          </p:cNvPicPr>
          <p:nvPr/>
        </p:nvPicPr>
        <p:blipFill>
          <a:blip r:embed="rId2"/>
          <a:srcRect/>
          <a:stretch>
            <a:fillRect/>
          </a:stretch>
        </p:blipFill>
        <p:spPr bwMode="auto">
          <a:xfrm>
            <a:off x="187325" y="381000"/>
            <a:ext cx="8499475"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b="1" smtClean="0"/>
              <a:t>DRUGS AND ALCOHOL ABUSE</a:t>
            </a:r>
            <a:endParaRPr lang="en-US" smtClean="0"/>
          </a:p>
        </p:txBody>
      </p:sp>
      <p:sp>
        <p:nvSpPr>
          <p:cNvPr id="87043" name="Content Placeholder 2"/>
          <p:cNvSpPr>
            <a:spLocks noGrp="1"/>
          </p:cNvSpPr>
          <p:nvPr>
            <p:ph idx="1"/>
          </p:nvPr>
        </p:nvSpPr>
        <p:spPr>
          <a:xfrm>
            <a:off x="304800" y="2017713"/>
            <a:ext cx="8650288" cy="4114800"/>
          </a:xfrm>
        </p:spPr>
        <p:txBody>
          <a:bodyPr/>
          <a:lstStyle/>
          <a:p>
            <a:pPr algn="just"/>
            <a:r>
              <a:rPr lang="en-US" smtClean="0"/>
              <a:t>The drugs, which are commonly abused are Opioids, Cannabinoids and coca alkaloids. </a:t>
            </a:r>
          </a:p>
          <a:p>
            <a:pPr algn="just"/>
            <a:r>
              <a:rPr lang="en-US" smtClean="0"/>
              <a:t>Majority of these are obtained from flowering plants.</a:t>
            </a:r>
          </a:p>
          <a:p>
            <a:pPr algn="just"/>
            <a:r>
              <a:rPr lang="en-US" smtClean="0"/>
              <a:t>Some are obtained from fungi.</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t>Common feature of drugs</a:t>
            </a:r>
          </a:p>
        </p:txBody>
      </p:sp>
      <p:sp>
        <p:nvSpPr>
          <p:cNvPr id="88067" name="Content Placeholder 2"/>
          <p:cNvSpPr>
            <a:spLocks noGrp="1"/>
          </p:cNvSpPr>
          <p:nvPr>
            <p:ph idx="1"/>
          </p:nvPr>
        </p:nvSpPr>
        <p:spPr>
          <a:xfrm>
            <a:off x="381000" y="2017713"/>
            <a:ext cx="8574088" cy="4114800"/>
          </a:xfrm>
        </p:spPr>
        <p:txBody>
          <a:bodyPr/>
          <a:lstStyle/>
          <a:p>
            <a:pPr algn="just"/>
            <a:r>
              <a:rPr lang="en-US" smtClean="0"/>
              <a:t>Used without the physician counslt.</a:t>
            </a:r>
          </a:p>
          <a:p>
            <a:pPr algn="just"/>
            <a:r>
              <a:rPr lang="en-US" smtClean="0"/>
              <a:t>Taken regularly and frequently.</a:t>
            </a:r>
          </a:p>
          <a:p>
            <a:pPr algn="just"/>
            <a:r>
              <a:rPr lang="en-US" smtClean="0"/>
              <a:t>Habituating.</a:t>
            </a:r>
          </a:p>
          <a:p>
            <a:pPr algn="just"/>
            <a:r>
              <a:rPr lang="en-US" smtClean="0"/>
              <a:t>Mostly affect the brain and alter consciousness, perception or behaviour.</a:t>
            </a:r>
          </a:p>
          <a:p>
            <a:pPr algn="just"/>
            <a:r>
              <a:rPr lang="en-US" smtClean="0"/>
              <a:t>Give temporary pleasure.</a:t>
            </a:r>
          </a:p>
          <a:p>
            <a:pPr algn="just"/>
            <a:r>
              <a:rPr lang="en-US" smtClean="0"/>
              <a:t>Often obtained and taken secrectly.</a:t>
            </a:r>
          </a:p>
          <a:p>
            <a:pPr algn="just"/>
            <a:endParaRPr lang="en-US" smtClean="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a:stretch>
            <a:fillRect/>
          </a:stretch>
        </p:blipFill>
        <p:spPr bwMode="auto">
          <a:xfrm>
            <a:off x="152400" y="304800"/>
            <a:ext cx="4038600" cy="5334000"/>
          </a:xfrm>
          <a:prstGeom prst="rect">
            <a:avLst/>
          </a:prstGeom>
          <a:noFill/>
          <a:ln w="9525">
            <a:noFill/>
            <a:miter lim="800000"/>
            <a:headEnd/>
            <a:tailEnd/>
          </a:ln>
        </p:spPr>
      </p:pic>
      <p:pic>
        <p:nvPicPr>
          <p:cNvPr id="89091" name="Picture 4" descr="Signs of Drug Addiction: Know Which Drug They're Using"/>
          <p:cNvPicPr>
            <a:picLocks noChangeAspect="1" noChangeArrowheads="1"/>
          </p:cNvPicPr>
          <p:nvPr/>
        </p:nvPicPr>
        <p:blipFill>
          <a:blip r:embed="rId3"/>
          <a:srcRect/>
          <a:stretch>
            <a:fillRect/>
          </a:stretch>
        </p:blipFill>
        <p:spPr bwMode="auto">
          <a:xfrm>
            <a:off x="4495800" y="304800"/>
            <a:ext cx="4302125"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srcRect/>
          <a:stretch>
            <a:fillRect/>
          </a:stretch>
        </p:blipFill>
        <p:spPr bwMode="auto">
          <a:xfrm>
            <a:off x="152400" y="152400"/>
            <a:ext cx="85344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a:stretch>
            <a:fillRect/>
          </a:stretch>
        </p:blipFill>
        <p:spPr bwMode="auto">
          <a:xfrm>
            <a:off x="228600" y="152400"/>
            <a:ext cx="8686800" cy="634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SOME IMPORTANT TERMS TO REMEMBER</a:t>
            </a:r>
            <a:endParaRPr lang="en-US" dirty="0"/>
          </a:p>
        </p:txBody>
      </p:sp>
      <p:sp>
        <p:nvSpPr>
          <p:cNvPr id="3" name="Content Placeholder 2"/>
          <p:cNvSpPr>
            <a:spLocks noGrp="1"/>
          </p:cNvSpPr>
          <p:nvPr>
            <p:ph idx="1"/>
          </p:nvPr>
        </p:nvSpPr>
        <p:spPr>
          <a:xfrm>
            <a:off x="228600" y="1775191"/>
            <a:ext cx="8686800" cy="4625609"/>
          </a:xfrm>
        </p:spPr>
        <p:txBody>
          <a:bodyPr>
            <a:noAutofit/>
          </a:bodyPr>
          <a:lstStyle/>
          <a:p>
            <a:pPr algn="just"/>
            <a:r>
              <a:rPr lang="en-US" sz="2300" b="1" dirty="0" smtClean="0">
                <a:latin typeface="Arial" pitchFamily="34" charset="0"/>
                <a:cs typeface="Arial" pitchFamily="34" charset="0"/>
              </a:rPr>
              <a:t>Pathogen : </a:t>
            </a:r>
            <a:r>
              <a:rPr lang="en-US" sz="2300" dirty="0" smtClean="0">
                <a:latin typeface="Arial" pitchFamily="34" charset="0"/>
                <a:cs typeface="Arial" pitchFamily="34" charset="0"/>
              </a:rPr>
              <a:t>A living organism which causes a disease.</a:t>
            </a:r>
          </a:p>
          <a:p>
            <a:pPr algn="just"/>
            <a:r>
              <a:rPr lang="en-US" sz="2300" b="1" dirty="0" smtClean="0">
                <a:latin typeface="Arial" pitchFamily="34" charset="0"/>
                <a:cs typeface="Arial" pitchFamily="34" charset="0"/>
              </a:rPr>
              <a:t>Parasite : </a:t>
            </a:r>
            <a:r>
              <a:rPr lang="en-US" sz="2300" dirty="0" smtClean="0">
                <a:latin typeface="Arial" pitchFamily="34" charset="0"/>
                <a:cs typeface="Arial" pitchFamily="34" charset="0"/>
              </a:rPr>
              <a:t>An organism which gets food and shelter from host.</a:t>
            </a:r>
          </a:p>
          <a:p>
            <a:pPr algn="just"/>
            <a:r>
              <a:rPr lang="en-US" sz="2300" b="1" dirty="0" smtClean="0">
                <a:latin typeface="Arial" pitchFamily="34" charset="0"/>
                <a:cs typeface="Arial" pitchFamily="34" charset="0"/>
              </a:rPr>
              <a:t>Host : </a:t>
            </a:r>
            <a:r>
              <a:rPr lang="en-US" sz="2300" dirty="0" smtClean="0">
                <a:latin typeface="Arial" pitchFamily="34" charset="0"/>
                <a:cs typeface="Arial" pitchFamily="34" charset="0"/>
              </a:rPr>
              <a:t>The living body on or inside which the disease-producing organism takes shelter.</a:t>
            </a:r>
          </a:p>
          <a:p>
            <a:pPr algn="just"/>
            <a:r>
              <a:rPr lang="en-US" sz="2300" b="1" dirty="0" smtClean="0">
                <a:latin typeface="Arial" pitchFamily="34" charset="0"/>
                <a:cs typeface="Arial" pitchFamily="34" charset="0"/>
              </a:rPr>
              <a:t>Infestation : </a:t>
            </a:r>
            <a:r>
              <a:rPr lang="en-US" sz="2300" dirty="0" smtClean="0">
                <a:latin typeface="Arial" pitchFamily="34" charset="0"/>
                <a:cs typeface="Arial" pitchFamily="34" charset="0"/>
              </a:rPr>
              <a:t>A large number of parasitic organisms present on the surface of body of the host or on the clothing.</a:t>
            </a:r>
          </a:p>
          <a:p>
            <a:pPr algn="just"/>
            <a:r>
              <a:rPr lang="en-US" sz="2300" b="1" dirty="0" smtClean="0">
                <a:latin typeface="Arial" pitchFamily="34" charset="0"/>
                <a:cs typeface="Arial" pitchFamily="34" charset="0"/>
              </a:rPr>
              <a:t>Vector : </a:t>
            </a:r>
            <a:r>
              <a:rPr lang="en-US" sz="2300" dirty="0" smtClean="0">
                <a:latin typeface="Arial" pitchFamily="34" charset="0"/>
                <a:cs typeface="Arial" pitchFamily="34" charset="0"/>
              </a:rPr>
              <a:t>It is an organism which </a:t>
            </a:r>
            <a:r>
              <a:rPr lang="en-US" sz="2300" dirty="0" err="1" smtClean="0">
                <a:latin typeface="Arial" pitchFamily="34" charset="0"/>
                <a:cs typeface="Arial" pitchFamily="34" charset="0"/>
              </a:rPr>
              <a:t>harbours</a:t>
            </a:r>
            <a:r>
              <a:rPr lang="en-US" sz="2300" dirty="0" smtClean="0">
                <a:latin typeface="Arial" pitchFamily="34" charset="0"/>
                <a:cs typeface="Arial" pitchFamily="34" charset="0"/>
              </a:rPr>
              <a:t> a pathogen and may pass it on to another person to cause a disease (Mosquitoes </a:t>
            </a:r>
            <a:r>
              <a:rPr lang="en-US" sz="2300" dirty="0" err="1" smtClean="0">
                <a:latin typeface="Arial" pitchFamily="34" charset="0"/>
                <a:cs typeface="Arial" pitchFamily="34" charset="0"/>
              </a:rPr>
              <a:t>harbour</a:t>
            </a:r>
            <a:r>
              <a:rPr lang="en-US" sz="2300" dirty="0" smtClean="0">
                <a:latin typeface="Arial" pitchFamily="34" charset="0"/>
                <a:cs typeface="Arial" pitchFamily="34" charset="0"/>
              </a:rPr>
              <a:t> malarial parasite and transmits it to humans).</a:t>
            </a:r>
          </a:p>
          <a:p>
            <a:pPr algn="just"/>
            <a:r>
              <a:rPr lang="en-US" sz="2300" b="1" dirty="0" smtClean="0">
                <a:latin typeface="Arial" pitchFamily="34" charset="0"/>
                <a:cs typeface="Arial" pitchFamily="34" charset="0"/>
              </a:rPr>
              <a:t>Carrier </a:t>
            </a:r>
            <a:r>
              <a:rPr lang="en-US" sz="2300" dirty="0" smtClean="0">
                <a:latin typeface="Arial" pitchFamily="34" charset="0"/>
                <a:cs typeface="Arial" pitchFamily="34" charset="0"/>
              </a:rPr>
              <a:t>: It is an organism which itself does not </a:t>
            </a:r>
            <a:r>
              <a:rPr lang="en-US" sz="2300" dirty="0" err="1" smtClean="0">
                <a:latin typeface="Arial" pitchFamily="34" charset="0"/>
                <a:cs typeface="Arial" pitchFamily="34" charset="0"/>
              </a:rPr>
              <a:t>harbour</a:t>
            </a:r>
            <a:r>
              <a:rPr lang="en-US" sz="2300" dirty="0" smtClean="0">
                <a:latin typeface="Arial" pitchFamily="34" charset="0"/>
                <a:cs typeface="Arial" pitchFamily="34" charset="0"/>
              </a:rPr>
              <a:t> the pathogen but physically transmits it to another person (Housefly is the carrier of cholera germs).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
            </a:r>
            <a:r>
              <a:rPr lang="en-US" b="1" dirty="0" smtClean="0"/>
              <a:t>neumonia</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a:t>Bacteria like </a:t>
            </a:r>
            <a:r>
              <a:rPr lang="en-US" i="1" dirty="0"/>
              <a:t>Streptococcus </a:t>
            </a:r>
            <a:r>
              <a:rPr lang="en-US" i="1" dirty="0" err="1"/>
              <a:t>pneumoniae</a:t>
            </a:r>
            <a:r>
              <a:rPr lang="en-US" i="1" dirty="0"/>
              <a:t> and </a:t>
            </a:r>
            <a:r>
              <a:rPr lang="en-US" i="1" dirty="0" err="1"/>
              <a:t>Haemophilus</a:t>
            </a:r>
            <a:r>
              <a:rPr lang="en-US" i="1" dirty="0"/>
              <a:t> </a:t>
            </a:r>
            <a:r>
              <a:rPr lang="en-US" i="1" dirty="0" err="1" smtClean="0"/>
              <a:t>influenzae</a:t>
            </a:r>
            <a:r>
              <a:rPr lang="en-US" i="1" dirty="0" smtClean="0"/>
              <a:t> </a:t>
            </a:r>
            <a:r>
              <a:rPr lang="en-US" dirty="0" smtClean="0"/>
              <a:t>are </a:t>
            </a:r>
            <a:r>
              <a:rPr lang="en-US" dirty="0"/>
              <a:t>responsible for the disease </a:t>
            </a:r>
            <a:r>
              <a:rPr lang="en-US" b="1" dirty="0"/>
              <a:t>pneumonia </a:t>
            </a:r>
            <a:r>
              <a:rPr lang="en-US" b="1" dirty="0" smtClean="0"/>
              <a:t>.</a:t>
            </a:r>
          </a:p>
          <a:p>
            <a:pPr algn="just"/>
            <a:r>
              <a:rPr lang="en-US" dirty="0" smtClean="0"/>
              <a:t>Which </a:t>
            </a:r>
            <a:r>
              <a:rPr lang="en-US" dirty="0"/>
              <a:t>infects </a:t>
            </a:r>
            <a:r>
              <a:rPr lang="en-US" dirty="0" smtClean="0"/>
              <a:t>the alveoli  </a:t>
            </a:r>
            <a:r>
              <a:rPr lang="en-US" dirty="0"/>
              <a:t>of the lungs. </a:t>
            </a:r>
            <a:endParaRPr lang="en-US" dirty="0" smtClean="0"/>
          </a:p>
          <a:p>
            <a:pPr algn="just"/>
            <a:r>
              <a:rPr lang="en-US" dirty="0" smtClean="0"/>
              <a:t>As </a:t>
            </a:r>
            <a:r>
              <a:rPr lang="en-US" dirty="0"/>
              <a:t>a result of the infection, the </a:t>
            </a:r>
            <a:r>
              <a:rPr lang="en-US" dirty="0" smtClean="0"/>
              <a:t>alveoli get </a:t>
            </a:r>
            <a:r>
              <a:rPr lang="en-US" dirty="0"/>
              <a:t>filled with fluid leading to severe problems in respiration</a:t>
            </a:r>
            <a:r>
              <a:rPr lang="en-US" dirty="0" smtClean="0"/>
              <a:t>.</a:t>
            </a:r>
          </a:p>
          <a:p>
            <a:pPr algn="just"/>
            <a:r>
              <a:rPr lang="en-US" dirty="0" smtClean="0"/>
              <a:t> </a:t>
            </a:r>
            <a:r>
              <a:rPr lang="en-US" dirty="0"/>
              <a:t>The </a:t>
            </a:r>
            <a:r>
              <a:rPr lang="en-US" dirty="0" smtClean="0"/>
              <a:t>symptoms of </a:t>
            </a:r>
            <a:r>
              <a:rPr lang="en-US" dirty="0"/>
              <a:t>pneumonia include fever, chills, cough and headache. In severe </a:t>
            </a:r>
            <a:r>
              <a:rPr lang="en-US" dirty="0" smtClean="0"/>
              <a:t>cases, the </a:t>
            </a:r>
            <a:r>
              <a:rPr lang="en-US" dirty="0"/>
              <a:t>lips and finger nails may turn gray to bluish in </a:t>
            </a:r>
            <a:r>
              <a:rPr lang="en-US" dirty="0" err="1"/>
              <a:t>colour</a:t>
            </a:r>
            <a:r>
              <a:rPr lang="en-US" dirty="0"/>
              <a:t>. </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a:stretch>
            <a:fillRect/>
          </a:stretch>
        </p:blipFill>
        <p:spPr bwMode="auto">
          <a:xfrm>
            <a:off x="152400" y="152400"/>
            <a:ext cx="86868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a:stretch>
            <a:fillRect/>
          </a:stretch>
        </p:blipFill>
        <p:spPr bwMode="auto">
          <a:xfrm>
            <a:off x="152400" y="152400"/>
            <a:ext cx="86868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smtClean="0"/>
              <a:t>Classification of drug</a:t>
            </a:r>
          </a:p>
        </p:txBody>
      </p:sp>
      <p:sp>
        <p:nvSpPr>
          <p:cNvPr id="3" name="Content Placeholder 2"/>
          <p:cNvSpPr>
            <a:spLocks noGrp="1"/>
          </p:cNvSpPr>
          <p:nvPr>
            <p:ph idx="1"/>
          </p:nvPr>
        </p:nvSpPr>
        <p:spPr>
          <a:xfrm>
            <a:off x="228600" y="2017713"/>
            <a:ext cx="8726488" cy="4114800"/>
          </a:xfrm>
        </p:spPr>
        <p:txBody>
          <a:bodyPr>
            <a:normAutofit fontScale="77500" lnSpcReduction="20000"/>
          </a:bodyPr>
          <a:lstStyle/>
          <a:p>
            <a:pPr algn="just">
              <a:defRPr/>
            </a:pPr>
            <a:r>
              <a:rPr lang="en-US" dirty="0" smtClean="0">
                <a:solidFill>
                  <a:srgbClr val="FF0000"/>
                </a:solidFill>
                <a:latin typeface="Arial" pitchFamily="34" charset="0"/>
                <a:cs typeface="Arial" pitchFamily="34" charset="0"/>
              </a:rPr>
              <a:t>Sedatives </a:t>
            </a:r>
            <a:r>
              <a:rPr lang="en-US" dirty="0" smtClean="0">
                <a:latin typeface="Arial" pitchFamily="34" charset="0"/>
                <a:cs typeface="Arial" pitchFamily="34" charset="0"/>
              </a:rPr>
              <a:t>–anti </a:t>
            </a:r>
            <a:r>
              <a:rPr lang="en-US" dirty="0" err="1" smtClean="0">
                <a:latin typeface="Arial" pitchFamily="34" charset="0"/>
                <a:cs typeface="Arial" pitchFamily="34" charset="0"/>
              </a:rPr>
              <a:t>dipressenats</a:t>
            </a:r>
            <a:r>
              <a:rPr lang="en-US" dirty="0" smtClean="0">
                <a:latin typeface="Arial" pitchFamily="34" charset="0"/>
                <a:cs typeface="Arial" pitchFamily="34" charset="0"/>
              </a:rPr>
              <a:t> and </a:t>
            </a:r>
            <a:r>
              <a:rPr lang="en-US" dirty="0" err="1" smtClean="0">
                <a:latin typeface="Arial" pitchFamily="34" charset="0"/>
                <a:cs typeface="Arial" pitchFamily="34" charset="0"/>
              </a:rPr>
              <a:t>supress</a:t>
            </a:r>
            <a:r>
              <a:rPr lang="en-US" dirty="0" smtClean="0">
                <a:latin typeface="Arial" pitchFamily="34" charset="0"/>
                <a:cs typeface="Arial" pitchFamily="34" charset="0"/>
              </a:rPr>
              <a:t> the activity of CNS.</a:t>
            </a:r>
          </a:p>
          <a:p>
            <a:pPr lvl="1" algn="just">
              <a:buFont typeface="Wingdings" pitchFamily="2" charset="2"/>
              <a:buNone/>
              <a:defRPr/>
            </a:pPr>
            <a:r>
              <a:rPr lang="en-US" dirty="0" err="1" smtClean="0">
                <a:latin typeface="Arial" pitchFamily="34" charset="0"/>
                <a:cs typeface="Arial" pitchFamily="34" charset="0"/>
              </a:rPr>
              <a:t>Valium,Barbiturate</a:t>
            </a:r>
            <a:r>
              <a:rPr lang="en-US" dirty="0" smtClean="0">
                <a:latin typeface="Arial" pitchFamily="34" charset="0"/>
                <a:cs typeface="Arial" pitchFamily="34" charset="0"/>
              </a:rPr>
              <a:t>.</a:t>
            </a:r>
          </a:p>
          <a:p>
            <a:pPr algn="just">
              <a:defRPr/>
            </a:pPr>
            <a:r>
              <a:rPr lang="en-US" dirty="0" smtClean="0">
                <a:solidFill>
                  <a:srgbClr val="FF0000"/>
                </a:solidFill>
                <a:latin typeface="Arial" pitchFamily="34" charset="0"/>
                <a:cs typeface="Arial" pitchFamily="34" charset="0"/>
              </a:rPr>
              <a:t>Tranquillizer</a:t>
            </a:r>
            <a:r>
              <a:rPr lang="en-US" dirty="0" smtClean="0">
                <a:latin typeface="Arial" pitchFamily="34" charset="0"/>
                <a:cs typeface="Arial" pitchFamily="34" charset="0"/>
              </a:rPr>
              <a:t> –Reduce tension and anxiety and inducing </a:t>
            </a:r>
            <a:r>
              <a:rPr lang="en-US" dirty="0" err="1" smtClean="0">
                <a:latin typeface="Arial" pitchFamily="34" charset="0"/>
                <a:cs typeface="Arial" pitchFamily="34" charset="0"/>
              </a:rPr>
              <a:t>sleep.Alcohol</a:t>
            </a:r>
            <a:endParaRPr lang="en-US" dirty="0" smtClean="0">
              <a:latin typeface="Arial" pitchFamily="34" charset="0"/>
              <a:cs typeface="Arial" pitchFamily="34" charset="0"/>
            </a:endParaRPr>
          </a:p>
          <a:p>
            <a:pPr algn="just">
              <a:defRPr/>
            </a:pPr>
            <a:r>
              <a:rPr lang="en-US" dirty="0" smtClean="0">
                <a:solidFill>
                  <a:srgbClr val="FF0000"/>
                </a:solidFill>
                <a:latin typeface="Arial" pitchFamily="34" charset="0"/>
                <a:cs typeface="Arial" pitchFamily="34" charset="0"/>
              </a:rPr>
              <a:t>Stimulant </a:t>
            </a:r>
            <a:r>
              <a:rPr lang="en-US" dirty="0" smtClean="0">
                <a:latin typeface="Arial" pitchFamily="34" charset="0"/>
                <a:cs typeface="Arial" pitchFamily="34" charset="0"/>
              </a:rPr>
              <a:t>–increase metabolism of neurons ,increase CNS activity ,increase heart </a:t>
            </a:r>
            <a:r>
              <a:rPr lang="en-US" dirty="0" err="1" smtClean="0">
                <a:latin typeface="Arial" pitchFamily="34" charset="0"/>
                <a:cs typeface="Arial" pitchFamily="34" charset="0"/>
              </a:rPr>
              <a:t>rate.Cocaine,Caffeine</a:t>
            </a:r>
            <a:endParaRPr lang="en-US" dirty="0" smtClean="0">
              <a:latin typeface="Arial" pitchFamily="34" charset="0"/>
              <a:cs typeface="Arial" pitchFamily="34" charset="0"/>
            </a:endParaRPr>
          </a:p>
          <a:p>
            <a:pPr algn="just">
              <a:defRPr/>
            </a:pPr>
            <a:r>
              <a:rPr lang="en-US" dirty="0" smtClean="0">
                <a:solidFill>
                  <a:srgbClr val="FF0000"/>
                </a:solidFill>
                <a:latin typeface="Arial" pitchFamily="34" charset="0"/>
                <a:cs typeface="Arial" pitchFamily="34" charset="0"/>
              </a:rPr>
              <a:t>Hallucinogen</a:t>
            </a:r>
            <a:r>
              <a:rPr lang="en-US" dirty="0" smtClean="0">
                <a:latin typeface="Arial" pitchFamily="34" charset="0"/>
                <a:cs typeface="Arial" pitchFamily="34" charset="0"/>
              </a:rPr>
              <a:t>- Develop illusions, dreamy, cope with insomnia, depression and mental </a:t>
            </a:r>
            <a:r>
              <a:rPr lang="en-US" dirty="0" err="1" smtClean="0">
                <a:latin typeface="Arial" pitchFamily="34" charset="0"/>
                <a:cs typeface="Arial" pitchFamily="34" charset="0"/>
              </a:rPr>
              <a:t>illness.LSD,Bhang</a:t>
            </a:r>
            <a:endParaRPr lang="en-US" dirty="0" smtClean="0">
              <a:latin typeface="Arial" pitchFamily="34" charset="0"/>
              <a:cs typeface="Arial" pitchFamily="34" charset="0"/>
            </a:endParaRPr>
          </a:p>
          <a:p>
            <a:pPr algn="just">
              <a:defRPr/>
            </a:pPr>
            <a:r>
              <a:rPr lang="en-US" dirty="0" smtClean="0">
                <a:solidFill>
                  <a:srgbClr val="FF0000"/>
                </a:solidFill>
                <a:latin typeface="Arial" pitchFamily="34" charset="0"/>
                <a:cs typeface="Arial" pitchFamily="34" charset="0"/>
              </a:rPr>
              <a:t>Opiate(Narcotic)</a:t>
            </a:r>
            <a:r>
              <a:rPr lang="en-US" dirty="0" smtClean="0">
                <a:latin typeface="Arial" pitchFamily="34" charset="0"/>
                <a:cs typeface="Arial" pitchFamily="34" charset="0"/>
              </a:rPr>
              <a:t>- Reduce the activity of brain body &amp; reduce pain, sleep-</a:t>
            </a:r>
            <a:r>
              <a:rPr lang="en-US" dirty="0" err="1" smtClean="0">
                <a:latin typeface="Arial" pitchFamily="34" charset="0"/>
                <a:cs typeface="Arial" pitchFamily="34" charset="0"/>
              </a:rPr>
              <a:t>inducing,affecting</a:t>
            </a:r>
            <a:r>
              <a:rPr lang="en-US" dirty="0" smtClean="0">
                <a:latin typeface="Arial" pitchFamily="34" charset="0"/>
                <a:cs typeface="Arial" pitchFamily="34" charset="0"/>
              </a:rPr>
              <a:t> mood and </a:t>
            </a:r>
            <a:r>
              <a:rPr lang="en-US" dirty="0" err="1" smtClean="0">
                <a:latin typeface="Arial" pitchFamily="34" charset="0"/>
                <a:cs typeface="Arial" pitchFamily="34" charset="0"/>
              </a:rPr>
              <a:t>behaviour</a:t>
            </a:r>
            <a:r>
              <a:rPr lang="en-US" dirty="0" smtClean="0">
                <a:latin typeface="Arial" pitchFamily="34" charset="0"/>
                <a:cs typeface="Arial" pitchFamily="34" charset="0"/>
              </a:rPr>
              <a:t> and depress </a:t>
            </a:r>
            <a:r>
              <a:rPr lang="en-US" dirty="0" err="1" smtClean="0">
                <a:latin typeface="Arial" pitchFamily="34" charset="0"/>
                <a:cs typeface="Arial" pitchFamily="34" charset="0"/>
              </a:rPr>
              <a:t>CNSOpium,Heroin,Morphine</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a:stretch>
            <a:fillRect/>
          </a:stretch>
        </p:blipFill>
        <p:spPr bwMode="auto">
          <a:xfrm>
            <a:off x="0" y="635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t>OPIOIDS </a:t>
            </a:r>
          </a:p>
        </p:txBody>
      </p:sp>
      <p:sp>
        <p:nvSpPr>
          <p:cNvPr id="3" name="Content Placeholder 2"/>
          <p:cNvSpPr>
            <a:spLocks noGrp="1"/>
          </p:cNvSpPr>
          <p:nvPr>
            <p:ph idx="1"/>
          </p:nvPr>
        </p:nvSpPr>
        <p:spPr>
          <a:xfrm>
            <a:off x="304800" y="2017713"/>
            <a:ext cx="8650288" cy="4114800"/>
          </a:xfrm>
        </p:spPr>
        <p:txBody>
          <a:bodyPr>
            <a:normAutofit fontScale="85000" lnSpcReduction="20000"/>
          </a:bodyPr>
          <a:lstStyle/>
          <a:p>
            <a:pPr algn="just">
              <a:defRPr/>
            </a:pPr>
            <a:r>
              <a:rPr lang="en-US" b="1" dirty="0" err="1" smtClean="0"/>
              <a:t>Opioids</a:t>
            </a:r>
            <a:r>
              <a:rPr lang="en-US" b="1" dirty="0" smtClean="0"/>
              <a:t> </a:t>
            </a:r>
            <a:r>
              <a:rPr lang="en-US" dirty="0" smtClean="0"/>
              <a:t>are the drugs, which bind to specific </a:t>
            </a:r>
            <a:r>
              <a:rPr lang="en-US" dirty="0" err="1" smtClean="0"/>
              <a:t>opioid</a:t>
            </a:r>
            <a:r>
              <a:rPr lang="en-US" dirty="0" smtClean="0"/>
              <a:t> receptors present in our central nervous system and gastrointestinal tract. </a:t>
            </a:r>
          </a:p>
          <a:p>
            <a:pPr algn="just">
              <a:defRPr/>
            </a:pPr>
            <a:r>
              <a:rPr lang="en-US" dirty="0" smtClean="0"/>
              <a:t>Heroin also called Brown Sugar (Figure 8.7), commonly called </a:t>
            </a:r>
            <a:r>
              <a:rPr lang="en-US" i="1" dirty="0" smtClean="0"/>
              <a:t>smack </a:t>
            </a:r>
            <a:r>
              <a:rPr lang="en-US" dirty="0" smtClean="0"/>
              <a:t>is chemically diacetylmorphine which is a white, </a:t>
            </a:r>
            <a:r>
              <a:rPr lang="en-US" dirty="0" err="1" smtClean="0"/>
              <a:t>odourless</a:t>
            </a:r>
            <a:r>
              <a:rPr lang="en-US" dirty="0" smtClean="0"/>
              <a:t>, bitter crystalline compound. </a:t>
            </a:r>
          </a:p>
          <a:p>
            <a:pPr algn="just">
              <a:defRPr/>
            </a:pPr>
            <a:r>
              <a:rPr lang="en-US" dirty="0" smtClean="0"/>
              <a:t>This is obtained by </a:t>
            </a:r>
            <a:r>
              <a:rPr lang="en-US" dirty="0" err="1" smtClean="0"/>
              <a:t>acetylation</a:t>
            </a:r>
            <a:r>
              <a:rPr lang="en-US" dirty="0" smtClean="0"/>
              <a:t> of morphine (Figure 8.7), which is extracted from the latex of poppy plant </a:t>
            </a:r>
            <a:r>
              <a:rPr lang="en-US" i="1" dirty="0" err="1" smtClean="0"/>
              <a:t>Papaver</a:t>
            </a:r>
            <a:r>
              <a:rPr lang="en-US" i="1" dirty="0" smtClean="0"/>
              <a:t> </a:t>
            </a:r>
            <a:r>
              <a:rPr lang="en-US" i="1" dirty="0" err="1" smtClean="0"/>
              <a:t>somniferum</a:t>
            </a:r>
            <a:r>
              <a:rPr lang="en-US" i="1" dirty="0" smtClean="0"/>
              <a:t> </a:t>
            </a:r>
            <a:r>
              <a:rPr lang="en-US" dirty="0" smtClean="0"/>
              <a:t>(Figure 8.8). Generally taken by snorting and injection, heroin is a depressant and slows down body functions</a:t>
            </a:r>
            <a:endParaRPr lang="en-US"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srcRect/>
          <a:stretch>
            <a:fillRect/>
          </a:stretch>
        </p:blipFill>
        <p:spPr bwMode="auto">
          <a:xfrm>
            <a:off x="152400" y="158750"/>
            <a:ext cx="8915400" cy="662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srcRect/>
          <a:stretch>
            <a:fillRect/>
          </a:stretch>
        </p:blipFill>
        <p:spPr bwMode="auto">
          <a:xfrm>
            <a:off x="685800" y="152400"/>
            <a:ext cx="76962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srcRect/>
          <a:stretch>
            <a:fillRect/>
          </a:stretch>
        </p:blipFill>
        <p:spPr bwMode="auto">
          <a:xfrm>
            <a:off x="0" y="635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srcRect/>
          <a:stretch>
            <a:fillRect/>
          </a:stretch>
        </p:blipFill>
        <p:spPr bwMode="auto">
          <a:xfrm>
            <a:off x="0" y="635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srcRect/>
          <a:stretch>
            <a:fillRect/>
          </a:stretch>
        </p:blipFill>
        <p:spPr bwMode="auto">
          <a:xfrm>
            <a:off x="152400" y="152400"/>
            <a:ext cx="86868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Bacterial Diseases</a:t>
            </a:r>
            <a:endParaRPr lang="en-US" dirty="0"/>
          </a:p>
        </p:txBody>
      </p:sp>
      <p:sp>
        <p:nvSpPr>
          <p:cNvPr id="3" name="Content Placeholder 2"/>
          <p:cNvSpPr>
            <a:spLocks noGrp="1"/>
          </p:cNvSpPr>
          <p:nvPr>
            <p:ph idx="1"/>
          </p:nvPr>
        </p:nvSpPr>
        <p:spPr/>
        <p:txBody>
          <a:bodyPr/>
          <a:lstStyle/>
          <a:p>
            <a:r>
              <a:rPr lang="en-US" dirty="0"/>
              <a:t>Dysentery, plague, diphtheria, etc., are some of the </a:t>
            </a:r>
            <a:r>
              <a:rPr lang="en-US" dirty="0" smtClean="0"/>
              <a:t>other bacterial </a:t>
            </a:r>
            <a:r>
              <a:rPr lang="en-US" dirty="0"/>
              <a:t>diseases in man.</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srcRect/>
          <a:stretch>
            <a:fillRect/>
          </a:stretch>
        </p:blipFill>
        <p:spPr bwMode="auto">
          <a:xfrm>
            <a:off x="304800" y="152400"/>
            <a:ext cx="86106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b="1" smtClean="0"/>
              <a:t>Cannabinoids</a:t>
            </a:r>
            <a:endParaRPr lang="en-US" smtClean="0"/>
          </a:p>
        </p:txBody>
      </p:sp>
      <p:sp>
        <p:nvSpPr>
          <p:cNvPr id="3" name="Content Placeholder 2"/>
          <p:cNvSpPr>
            <a:spLocks noGrp="1"/>
          </p:cNvSpPr>
          <p:nvPr>
            <p:ph idx="1"/>
          </p:nvPr>
        </p:nvSpPr>
        <p:spPr/>
        <p:txBody>
          <a:bodyPr>
            <a:normAutofit fontScale="92500" lnSpcReduction="20000"/>
          </a:bodyPr>
          <a:lstStyle/>
          <a:p>
            <a:pPr algn="just">
              <a:defRPr/>
            </a:pPr>
            <a:r>
              <a:rPr lang="en-US" b="1" dirty="0" err="1" smtClean="0"/>
              <a:t>Cannabinoids</a:t>
            </a:r>
            <a:r>
              <a:rPr lang="en-US" b="1" dirty="0" smtClean="0"/>
              <a:t> </a:t>
            </a:r>
            <a:r>
              <a:rPr lang="en-US" dirty="0" smtClean="0"/>
              <a:t>are a group of chemicals (Figure 8.9), which interact with </a:t>
            </a:r>
            <a:r>
              <a:rPr lang="en-US" dirty="0" err="1" smtClean="0"/>
              <a:t>cannabinoid</a:t>
            </a:r>
            <a:r>
              <a:rPr lang="en-US" dirty="0" smtClean="0"/>
              <a:t> receptors present principally in the brain.</a:t>
            </a:r>
          </a:p>
          <a:p>
            <a:pPr algn="just">
              <a:defRPr/>
            </a:pPr>
            <a:r>
              <a:rPr lang="en-US" dirty="0" smtClean="0"/>
              <a:t> Natural </a:t>
            </a:r>
            <a:r>
              <a:rPr lang="en-US" dirty="0" err="1" smtClean="0"/>
              <a:t>cannabinoids</a:t>
            </a:r>
            <a:r>
              <a:rPr lang="en-US" dirty="0" smtClean="0"/>
              <a:t> are obtained from the inflorescences of the plant </a:t>
            </a:r>
            <a:r>
              <a:rPr lang="en-US" i="1" dirty="0" smtClean="0"/>
              <a:t>Cannabis sativa (Figure 8.10).  </a:t>
            </a:r>
          </a:p>
          <a:p>
            <a:pPr algn="just">
              <a:defRPr/>
            </a:pPr>
            <a:r>
              <a:rPr lang="en-US" dirty="0" smtClean="0"/>
              <a:t>This plant is known as</a:t>
            </a:r>
            <a:r>
              <a:rPr lang="en-US" dirty="0" smtClean="0">
                <a:solidFill>
                  <a:srgbClr val="FF0000"/>
                </a:solidFill>
              </a:rPr>
              <a:t> Liberation of sin, Delight giver, The heavenly guide, Soother of grief.</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srcRect/>
          <a:stretch>
            <a:fillRect/>
          </a:stretch>
        </p:blipFill>
        <p:spPr bwMode="auto">
          <a:xfrm>
            <a:off x="0" y="635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srcRect/>
          <a:stretch>
            <a:fillRect/>
          </a:stretch>
        </p:blipFill>
        <p:spPr bwMode="auto">
          <a:xfrm>
            <a:off x="152400" y="152400"/>
            <a:ext cx="84582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srcRect/>
          <a:stretch>
            <a:fillRect/>
          </a:stretch>
        </p:blipFill>
        <p:spPr bwMode="auto">
          <a:xfrm>
            <a:off x="152400" y="152400"/>
            <a:ext cx="8572500"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smtClean="0"/>
              <a:t>CANNABIS PLANT</a:t>
            </a:r>
          </a:p>
        </p:txBody>
      </p:sp>
      <p:sp>
        <p:nvSpPr>
          <p:cNvPr id="3" name="Content Placeholder 2"/>
          <p:cNvSpPr>
            <a:spLocks noGrp="1"/>
          </p:cNvSpPr>
          <p:nvPr>
            <p:ph idx="1"/>
          </p:nvPr>
        </p:nvSpPr>
        <p:spPr>
          <a:xfrm>
            <a:off x="304800" y="2017713"/>
            <a:ext cx="8650288" cy="4114800"/>
          </a:xfrm>
        </p:spPr>
        <p:txBody>
          <a:bodyPr>
            <a:normAutofit fontScale="70000" lnSpcReduction="20000"/>
          </a:bodyPr>
          <a:lstStyle/>
          <a:p>
            <a:pPr algn="just">
              <a:defRPr/>
            </a:pPr>
            <a:r>
              <a:rPr lang="en-US" dirty="0" smtClean="0"/>
              <a:t>The flower tops, leaves and the resin of</a:t>
            </a:r>
            <a:r>
              <a:rPr lang="en-US" i="1" dirty="0" smtClean="0"/>
              <a:t> Cannabis </a:t>
            </a:r>
            <a:r>
              <a:rPr lang="en-US" dirty="0" smtClean="0"/>
              <a:t>plant are used in various combinations to produce </a:t>
            </a:r>
          </a:p>
          <a:p>
            <a:pPr lvl="1" algn="just">
              <a:defRPr/>
            </a:pPr>
            <a:r>
              <a:rPr lang="en-US" dirty="0" smtClean="0">
                <a:solidFill>
                  <a:srgbClr val="FF0000"/>
                </a:solidFill>
              </a:rPr>
              <a:t>Marijuana </a:t>
            </a:r>
            <a:r>
              <a:rPr lang="en-US" dirty="0" smtClean="0"/>
              <a:t> (made from the dried leaves and flower of the hemp plant)</a:t>
            </a:r>
          </a:p>
          <a:p>
            <a:pPr lvl="1" algn="just">
              <a:defRPr/>
            </a:pPr>
            <a:r>
              <a:rPr lang="en-US" dirty="0" smtClean="0">
                <a:solidFill>
                  <a:srgbClr val="FF0000"/>
                </a:solidFill>
              </a:rPr>
              <a:t>Hashish </a:t>
            </a:r>
            <a:r>
              <a:rPr lang="en-US" dirty="0" smtClean="0"/>
              <a:t>or </a:t>
            </a:r>
            <a:r>
              <a:rPr lang="en-US" dirty="0" err="1" smtClean="0">
                <a:solidFill>
                  <a:srgbClr val="FF0000"/>
                </a:solidFill>
              </a:rPr>
              <a:t>Charas</a:t>
            </a:r>
            <a:r>
              <a:rPr lang="en-US" dirty="0" smtClean="0">
                <a:solidFill>
                  <a:srgbClr val="FF0000"/>
                </a:solidFill>
              </a:rPr>
              <a:t> </a:t>
            </a:r>
            <a:r>
              <a:rPr lang="en-US" dirty="0" smtClean="0"/>
              <a:t>(Sticky yellowish exudation from the leaves or unfertilized inflorescence of female plant) , </a:t>
            </a:r>
          </a:p>
          <a:p>
            <a:pPr lvl="1" algn="just">
              <a:defRPr/>
            </a:pPr>
            <a:r>
              <a:rPr lang="en-US" dirty="0" smtClean="0">
                <a:solidFill>
                  <a:srgbClr val="FF0000"/>
                </a:solidFill>
              </a:rPr>
              <a:t>Ganja</a:t>
            </a:r>
            <a:r>
              <a:rPr lang="en-US" dirty="0" smtClean="0"/>
              <a:t>(Dried unfertilized female inflorescence and</a:t>
            </a:r>
          </a:p>
          <a:p>
            <a:pPr lvl="1" algn="just">
              <a:defRPr/>
            </a:pPr>
            <a:r>
              <a:rPr lang="en-US" dirty="0" smtClean="0"/>
              <a:t> </a:t>
            </a:r>
            <a:r>
              <a:rPr lang="en-US" dirty="0" smtClean="0">
                <a:solidFill>
                  <a:srgbClr val="FF0000"/>
                </a:solidFill>
              </a:rPr>
              <a:t>Bhang </a:t>
            </a:r>
            <a:r>
              <a:rPr lang="en-US" dirty="0" smtClean="0"/>
              <a:t>(dried leaves, stems and flower shoots of  male and female)</a:t>
            </a:r>
          </a:p>
          <a:p>
            <a:pPr lvl="1" algn="just">
              <a:defRPr/>
            </a:pPr>
            <a:r>
              <a:rPr lang="en-US" dirty="0" err="1" smtClean="0">
                <a:solidFill>
                  <a:srgbClr val="FF0000"/>
                </a:solidFill>
              </a:rPr>
              <a:t>Thandai</a:t>
            </a:r>
            <a:r>
              <a:rPr lang="en-US" dirty="0" smtClean="0">
                <a:solidFill>
                  <a:srgbClr val="FF0000"/>
                </a:solidFill>
              </a:rPr>
              <a:t> </a:t>
            </a:r>
            <a:r>
              <a:rPr lang="en-US" dirty="0" smtClean="0"/>
              <a:t>( Bhang, almond and milk)</a:t>
            </a:r>
          </a:p>
          <a:p>
            <a:pPr algn="just">
              <a:defRPr/>
            </a:pPr>
            <a:r>
              <a:rPr lang="en-US" dirty="0" smtClean="0"/>
              <a:t>Generally taken by inhalation and oral ingestion, these are known for their effects on cardiovascular system of the body.</a:t>
            </a:r>
          </a:p>
          <a:p>
            <a:pPr algn="just">
              <a:defRPr/>
            </a:pPr>
            <a:endParaRPr lang="en-US"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b="1" smtClean="0"/>
              <a:t>Coca alkaloid or cocaine</a:t>
            </a:r>
          </a:p>
        </p:txBody>
      </p:sp>
      <p:sp>
        <p:nvSpPr>
          <p:cNvPr id="3" name="Content Placeholder 2"/>
          <p:cNvSpPr>
            <a:spLocks noGrp="1"/>
          </p:cNvSpPr>
          <p:nvPr>
            <p:ph idx="1"/>
          </p:nvPr>
        </p:nvSpPr>
        <p:spPr>
          <a:xfrm>
            <a:off x="304800" y="2017713"/>
            <a:ext cx="8650288" cy="4114800"/>
          </a:xfrm>
        </p:spPr>
        <p:txBody>
          <a:bodyPr>
            <a:normAutofit fontScale="70000" lnSpcReduction="20000"/>
          </a:bodyPr>
          <a:lstStyle/>
          <a:p>
            <a:pPr algn="just">
              <a:defRPr/>
            </a:pPr>
            <a:r>
              <a:rPr lang="en-US" dirty="0" smtClean="0"/>
              <a:t>Coca alkaloid or </a:t>
            </a:r>
            <a:r>
              <a:rPr lang="en-US" b="1" dirty="0" smtClean="0"/>
              <a:t>cocaine is obtained from coca </a:t>
            </a:r>
            <a:r>
              <a:rPr lang="en-US" dirty="0" smtClean="0"/>
              <a:t>plant </a:t>
            </a:r>
            <a:r>
              <a:rPr lang="en-US" i="1" dirty="0" err="1" smtClean="0"/>
              <a:t>Erythroxylum</a:t>
            </a:r>
            <a:r>
              <a:rPr lang="en-US" i="1" dirty="0" smtClean="0"/>
              <a:t> coca, native to South America.</a:t>
            </a:r>
          </a:p>
          <a:p>
            <a:pPr algn="just">
              <a:defRPr/>
            </a:pPr>
            <a:r>
              <a:rPr lang="en-US" i="1" dirty="0" smtClean="0"/>
              <a:t> </a:t>
            </a:r>
            <a:r>
              <a:rPr lang="en-US" dirty="0" smtClean="0"/>
              <a:t>It</a:t>
            </a:r>
            <a:r>
              <a:rPr lang="en-US" i="1" dirty="0" smtClean="0"/>
              <a:t> </a:t>
            </a:r>
            <a:r>
              <a:rPr lang="en-US" dirty="0" smtClean="0"/>
              <a:t>interferes with the transport of the </a:t>
            </a:r>
            <a:r>
              <a:rPr lang="en-US" dirty="0" err="1" smtClean="0"/>
              <a:t>neuro</a:t>
            </a:r>
            <a:r>
              <a:rPr lang="en-US" dirty="0" smtClean="0"/>
              <a:t>-transmitter dopamine.</a:t>
            </a:r>
          </a:p>
          <a:p>
            <a:pPr algn="just">
              <a:defRPr/>
            </a:pPr>
            <a:r>
              <a:rPr lang="en-US" dirty="0" smtClean="0"/>
              <a:t>Cocaine, commonly called </a:t>
            </a:r>
            <a:r>
              <a:rPr lang="en-US" b="1" dirty="0" smtClean="0"/>
              <a:t>coke or crack is </a:t>
            </a:r>
            <a:r>
              <a:rPr lang="en-US" dirty="0" smtClean="0"/>
              <a:t>usually snorted.  It has a potent stimulating action on central nervous system, producing a sense of euphoria and increased  energy. </a:t>
            </a:r>
          </a:p>
          <a:p>
            <a:pPr algn="just">
              <a:defRPr/>
            </a:pPr>
            <a:r>
              <a:rPr lang="en-US" dirty="0" smtClean="0"/>
              <a:t>Excessive dosage of cocaine causes hallucinations. </a:t>
            </a:r>
          </a:p>
          <a:p>
            <a:pPr algn="just">
              <a:defRPr/>
            </a:pPr>
            <a:r>
              <a:rPr lang="en-US" dirty="0" smtClean="0"/>
              <a:t>Other well-known plants with hallucinogenic properties are </a:t>
            </a:r>
            <a:r>
              <a:rPr lang="en-US" i="1" dirty="0" err="1" smtClean="0"/>
              <a:t>Atropa</a:t>
            </a:r>
            <a:r>
              <a:rPr lang="en-US" i="1" dirty="0" smtClean="0"/>
              <a:t> </a:t>
            </a:r>
            <a:r>
              <a:rPr lang="en-US" i="1" dirty="0" err="1" smtClean="0"/>
              <a:t>belladona</a:t>
            </a:r>
            <a:r>
              <a:rPr lang="en-US" i="1" dirty="0" smtClean="0"/>
              <a:t> or  </a:t>
            </a:r>
            <a:r>
              <a:rPr lang="en-US" i="1" dirty="0" err="1" smtClean="0"/>
              <a:t>Datura</a:t>
            </a:r>
            <a:r>
              <a:rPr lang="en-US" i="1" dirty="0" smtClean="0"/>
              <a:t> (Figure 8.11).</a:t>
            </a:r>
          </a:p>
          <a:p>
            <a:pPr algn="just">
              <a:defRPr/>
            </a:pPr>
            <a:r>
              <a:rPr lang="en-US" i="1" dirty="0" smtClean="0"/>
              <a:t> </a:t>
            </a:r>
            <a:r>
              <a:rPr lang="en-US" dirty="0" smtClean="0"/>
              <a:t>These days</a:t>
            </a:r>
            <a:r>
              <a:rPr lang="en-US" i="1" dirty="0" smtClean="0"/>
              <a:t> </a:t>
            </a:r>
            <a:r>
              <a:rPr lang="en-US" i="1" dirty="0" err="1" smtClean="0"/>
              <a:t>Cannabinoids</a:t>
            </a:r>
            <a:r>
              <a:rPr lang="en-US" i="1" dirty="0" smtClean="0"/>
              <a:t> are also </a:t>
            </a:r>
            <a:r>
              <a:rPr lang="en-US" dirty="0" smtClean="0"/>
              <a:t>being abused by some sports persons.</a:t>
            </a:r>
            <a:endParaRPr lang="en-US"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srcRect/>
          <a:stretch>
            <a:fillRect/>
          </a:stretch>
        </p:blipFill>
        <p:spPr bwMode="auto">
          <a:xfrm>
            <a:off x="152400" y="152400"/>
            <a:ext cx="84582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smtClean="0"/>
              <a:t>DRUGS</a:t>
            </a:r>
          </a:p>
        </p:txBody>
      </p:sp>
      <p:sp>
        <p:nvSpPr>
          <p:cNvPr id="3" name="Content Placeholder 2"/>
          <p:cNvSpPr>
            <a:spLocks noGrp="1"/>
          </p:cNvSpPr>
          <p:nvPr>
            <p:ph idx="1"/>
          </p:nvPr>
        </p:nvSpPr>
        <p:spPr>
          <a:xfrm>
            <a:off x="381000" y="2017713"/>
            <a:ext cx="8574088" cy="4114800"/>
          </a:xfrm>
        </p:spPr>
        <p:txBody>
          <a:bodyPr>
            <a:normAutofit fontScale="92500" lnSpcReduction="20000"/>
          </a:bodyPr>
          <a:lstStyle/>
          <a:p>
            <a:pPr algn="just">
              <a:defRPr/>
            </a:pPr>
            <a:r>
              <a:rPr lang="en-US" dirty="0" smtClean="0"/>
              <a:t>Drugs like barbiturates, amphetamines, benzodiazepines, lysergic acid diethyl amides (LSD) from ergot(</a:t>
            </a:r>
            <a:r>
              <a:rPr lang="en-US" i="1" dirty="0" err="1" smtClean="0"/>
              <a:t>Claviceps</a:t>
            </a:r>
            <a:r>
              <a:rPr lang="en-US" i="1" dirty="0" smtClean="0"/>
              <a:t> </a:t>
            </a:r>
            <a:r>
              <a:rPr lang="en-US" i="1" dirty="0" err="1" smtClean="0"/>
              <a:t>purperia</a:t>
            </a:r>
            <a:r>
              <a:rPr lang="en-US" dirty="0" smtClean="0"/>
              <a:t>), and other similar drugs, that are normally used as medicines to help patients cope with mental illnesses like depression and insomnia, are often abused. </a:t>
            </a:r>
          </a:p>
          <a:p>
            <a:pPr algn="just">
              <a:defRPr/>
            </a:pPr>
            <a:r>
              <a:rPr lang="en-US" dirty="0" smtClean="0"/>
              <a:t>Morphine is a very effective sedative (anti depression) and painkiller, and is very useful in patients who have undergone surgery.</a:t>
            </a:r>
            <a:endParaRPr lang="en-US"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Adolescence and Drug/Alcohol Abuse</a:t>
            </a:r>
            <a:endParaRPr lang="en-US" dirty="0"/>
          </a:p>
        </p:txBody>
      </p:sp>
      <p:sp>
        <p:nvSpPr>
          <p:cNvPr id="3" name="Content Placeholder 2"/>
          <p:cNvSpPr>
            <a:spLocks noGrp="1"/>
          </p:cNvSpPr>
          <p:nvPr>
            <p:ph idx="1"/>
          </p:nvPr>
        </p:nvSpPr>
        <p:spPr>
          <a:xfrm>
            <a:off x="533400" y="2017713"/>
            <a:ext cx="8421688" cy="4114800"/>
          </a:xfrm>
        </p:spPr>
        <p:txBody>
          <a:bodyPr>
            <a:normAutofit fontScale="92500" lnSpcReduction="10000"/>
          </a:bodyPr>
          <a:lstStyle/>
          <a:p>
            <a:pPr algn="just">
              <a:defRPr/>
            </a:pPr>
            <a:r>
              <a:rPr lang="en-US" dirty="0" smtClean="0"/>
              <a:t>The period between 12-18 years of age may be thought of as adolescence period. In other words, adolescence is a bridge linking childhood and adulthood.</a:t>
            </a:r>
          </a:p>
          <a:p>
            <a:pPr algn="just">
              <a:defRPr/>
            </a:pPr>
            <a:r>
              <a:rPr lang="en-US" dirty="0" smtClean="0"/>
              <a:t> Adolescence is accompanied by several biological and behavioral changes. </a:t>
            </a:r>
          </a:p>
          <a:p>
            <a:pPr algn="just">
              <a:defRPr/>
            </a:pPr>
            <a:r>
              <a:rPr lang="en-US" dirty="0" smtClean="0"/>
              <a:t>Adolescence, thus is a very vulnerable phase of mental and psychological development of an individual.</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Tuberculosis</a:t>
            </a:r>
            <a:endParaRPr lang="en-US" dirty="0"/>
          </a:p>
        </p:txBody>
      </p:sp>
      <p:sp>
        <p:nvSpPr>
          <p:cNvPr id="3" name="Content Placeholder 2"/>
          <p:cNvSpPr>
            <a:spLocks noGrp="1"/>
          </p:cNvSpPr>
          <p:nvPr>
            <p:ph idx="1"/>
          </p:nvPr>
        </p:nvSpPr>
        <p:spPr/>
        <p:txBody>
          <a:bodyPr>
            <a:normAutofit fontScale="92500" lnSpcReduction="20000"/>
          </a:bodyPr>
          <a:lstStyle/>
          <a:p>
            <a:pPr algn="just"/>
            <a:r>
              <a:rPr lang="pt-BR" dirty="0" smtClean="0"/>
              <a:t>Pathogen : A bacterium (</a:t>
            </a:r>
            <a:r>
              <a:rPr lang="pt-BR" i="1" dirty="0" smtClean="0"/>
              <a:t>Mycobacterium tuberculosis).</a:t>
            </a:r>
          </a:p>
          <a:p>
            <a:pPr algn="just"/>
            <a:r>
              <a:rPr lang="en-US" dirty="0" smtClean="0"/>
              <a:t>Mode of Transmission : airborne-discharged through sputum, cough, sneeze, etc of the infected person.</a:t>
            </a:r>
          </a:p>
          <a:p>
            <a:pPr algn="just"/>
            <a:r>
              <a:rPr lang="en-US" dirty="0" smtClean="0"/>
              <a:t>Incubation period : 2-10 weeks during which the bacteria produce a toxin, tuberculin.</a:t>
            </a:r>
          </a:p>
          <a:p>
            <a:pPr algn="just"/>
            <a:r>
              <a:rPr lang="en-US" dirty="0" smtClean="0"/>
              <a:t>Symptoms</a:t>
            </a:r>
          </a:p>
          <a:p>
            <a:pPr lvl="1" algn="just"/>
            <a:r>
              <a:rPr lang="en-US" dirty="0" smtClean="0"/>
              <a:t>(</a:t>
            </a:r>
            <a:r>
              <a:rPr lang="en-US" dirty="0" err="1" smtClean="0"/>
              <a:t>i</a:t>
            </a:r>
            <a:r>
              <a:rPr lang="en-US" dirty="0" smtClean="0"/>
              <a:t>) Persistent fever and coughing.</a:t>
            </a:r>
          </a:p>
          <a:p>
            <a:pPr lvl="1" algn="just"/>
            <a:r>
              <a:rPr lang="en-US" dirty="0" smtClean="0"/>
              <a:t>(ii) Chest pain and blood comes out with the sputum.</a:t>
            </a:r>
          </a:p>
          <a:p>
            <a:pPr lvl="1" algn="just"/>
            <a:r>
              <a:rPr lang="en-US" dirty="0" smtClean="0"/>
              <a:t>(iii) General weakness.</a:t>
            </a:r>
            <a:endParaRPr lang="en-US"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mtClean="0"/>
              <a:t>DIFFERENT TYPES OF WINE</a:t>
            </a:r>
          </a:p>
        </p:txBody>
      </p:sp>
      <p:graphicFrame>
        <p:nvGraphicFramePr>
          <p:cNvPr id="4" name="Content Placeholder 3"/>
          <p:cNvGraphicFramePr>
            <a:graphicFrameLocks noGrp="1"/>
          </p:cNvGraphicFramePr>
          <p:nvPr>
            <p:ph idx="1"/>
          </p:nvPr>
        </p:nvGraphicFramePr>
        <p:xfrm>
          <a:off x="457200" y="1905000"/>
          <a:ext cx="8229600" cy="4724400"/>
        </p:xfrm>
        <a:graphic>
          <a:graphicData uri="http://schemas.openxmlformats.org/drawingml/2006/table">
            <a:tbl>
              <a:tblPr firstRow="1" bandRow="1">
                <a:tableStyleId>{5C22544A-7EE6-4342-B048-85BDC9FD1C3A}</a:tableStyleId>
              </a:tblPr>
              <a:tblGrid>
                <a:gridCol w="2743200"/>
                <a:gridCol w="2743200"/>
                <a:gridCol w="2743200"/>
              </a:tblGrid>
              <a:tr h="433268">
                <a:tc>
                  <a:txBody>
                    <a:bodyPr/>
                    <a:lstStyle/>
                    <a:p>
                      <a:r>
                        <a:rPr lang="en-US" dirty="0" smtClean="0"/>
                        <a:t>Name of wine</a:t>
                      </a:r>
                      <a:endParaRPr lang="en-US" dirty="0"/>
                    </a:p>
                  </a:txBody>
                  <a:tcPr/>
                </a:tc>
                <a:tc>
                  <a:txBody>
                    <a:bodyPr/>
                    <a:lstStyle/>
                    <a:p>
                      <a:r>
                        <a:rPr lang="en-US" dirty="0" smtClean="0"/>
                        <a:t>sources</a:t>
                      </a:r>
                      <a:endParaRPr lang="en-US" dirty="0"/>
                    </a:p>
                  </a:txBody>
                  <a:tcPr/>
                </a:tc>
                <a:tc>
                  <a:txBody>
                    <a:bodyPr/>
                    <a:lstStyle/>
                    <a:p>
                      <a:r>
                        <a:rPr lang="en-US" dirty="0" smtClean="0"/>
                        <a:t>Quantity</a:t>
                      </a:r>
                      <a:endParaRPr lang="en-US" dirty="0"/>
                    </a:p>
                  </a:txBody>
                  <a:tcPr/>
                </a:tc>
              </a:tr>
              <a:tr h="433268">
                <a:tc>
                  <a:txBody>
                    <a:bodyPr/>
                    <a:lstStyle/>
                    <a:p>
                      <a:r>
                        <a:rPr lang="en-US" dirty="0" smtClean="0"/>
                        <a:t>Light beer</a:t>
                      </a:r>
                      <a:endParaRPr lang="en-US" dirty="0"/>
                    </a:p>
                  </a:txBody>
                  <a:tcPr/>
                </a:tc>
                <a:tc>
                  <a:txBody>
                    <a:bodyPr/>
                    <a:lstStyle/>
                    <a:p>
                      <a:r>
                        <a:rPr lang="en-US" dirty="0" smtClean="0"/>
                        <a:t>Barley,  Maize, Wheat</a:t>
                      </a:r>
                      <a:endParaRPr lang="en-US" dirty="0"/>
                    </a:p>
                  </a:txBody>
                  <a:tcPr/>
                </a:tc>
                <a:tc>
                  <a:txBody>
                    <a:bodyPr/>
                    <a:lstStyle/>
                    <a:p>
                      <a:r>
                        <a:rPr lang="en-US" dirty="0" smtClean="0"/>
                        <a:t>3-4%</a:t>
                      </a:r>
                      <a:endParaRPr lang="en-US" dirty="0"/>
                    </a:p>
                  </a:txBody>
                  <a:tcPr/>
                </a:tc>
              </a:tr>
              <a:tr h="747832">
                <a:tc>
                  <a:txBody>
                    <a:bodyPr/>
                    <a:lstStyle/>
                    <a:p>
                      <a:r>
                        <a:rPr lang="en-US" dirty="0" smtClean="0"/>
                        <a:t>Medium beer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Barley, Maize, Wheat</a:t>
                      </a:r>
                    </a:p>
                    <a:p>
                      <a:endParaRPr lang="en-US" dirty="0"/>
                    </a:p>
                  </a:txBody>
                  <a:tcPr/>
                </a:tc>
                <a:tc>
                  <a:txBody>
                    <a:bodyPr/>
                    <a:lstStyle/>
                    <a:p>
                      <a:r>
                        <a:rPr lang="en-US" dirty="0" smtClean="0"/>
                        <a:t>5-7%</a:t>
                      </a:r>
                      <a:endParaRPr lang="en-US" dirty="0"/>
                    </a:p>
                  </a:txBody>
                  <a:tcPr/>
                </a:tc>
              </a:tr>
              <a:tr h="747832">
                <a:tc>
                  <a:txBody>
                    <a:bodyPr/>
                    <a:lstStyle/>
                    <a:p>
                      <a:r>
                        <a:rPr lang="en-US" dirty="0" smtClean="0"/>
                        <a:t>Stray beer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Barley</a:t>
                      </a:r>
                      <a:r>
                        <a:rPr lang="en-US" baseline="0" dirty="0" smtClean="0"/>
                        <a:t> </a:t>
                      </a:r>
                      <a:r>
                        <a:rPr lang="en-US" dirty="0" smtClean="0"/>
                        <a:t>,Maize, Wheat</a:t>
                      </a:r>
                    </a:p>
                    <a:p>
                      <a:endParaRPr lang="en-US" dirty="0"/>
                    </a:p>
                  </a:txBody>
                  <a:tcPr/>
                </a:tc>
                <a:tc>
                  <a:txBody>
                    <a:bodyPr/>
                    <a:lstStyle/>
                    <a:p>
                      <a:r>
                        <a:rPr lang="en-US" dirty="0" smtClean="0"/>
                        <a:t>7.5-9.4%</a:t>
                      </a:r>
                      <a:endParaRPr lang="en-US" dirty="0"/>
                    </a:p>
                  </a:txBody>
                  <a:tcPr/>
                </a:tc>
              </a:tr>
              <a:tr h="433268">
                <a:tc>
                  <a:txBody>
                    <a:bodyPr/>
                    <a:lstStyle/>
                    <a:p>
                      <a:r>
                        <a:rPr lang="en-US" dirty="0" smtClean="0"/>
                        <a:t>Light wine</a:t>
                      </a:r>
                      <a:endParaRPr lang="en-US" dirty="0"/>
                    </a:p>
                  </a:txBody>
                  <a:tcPr/>
                </a:tc>
                <a:tc>
                  <a:txBody>
                    <a:bodyPr/>
                    <a:lstStyle/>
                    <a:p>
                      <a:r>
                        <a:rPr lang="en-US" dirty="0" smtClean="0"/>
                        <a:t>Grape juice</a:t>
                      </a:r>
                      <a:endParaRPr lang="en-US" dirty="0"/>
                    </a:p>
                  </a:txBody>
                  <a:tcPr/>
                </a:tc>
                <a:tc>
                  <a:txBody>
                    <a:bodyPr/>
                    <a:lstStyle/>
                    <a:p>
                      <a:r>
                        <a:rPr lang="en-US" dirty="0" smtClean="0"/>
                        <a:t>10.6-12.7%</a:t>
                      </a:r>
                      <a:endParaRPr lang="en-US" dirty="0"/>
                    </a:p>
                  </a:txBody>
                  <a:tcPr/>
                </a:tc>
              </a:tr>
              <a:tr h="747832">
                <a:tc>
                  <a:txBody>
                    <a:bodyPr/>
                    <a:lstStyle/>
                    <a:p>
                      <a:r>
                        <a:rPr lang="en-US" dirty="0" smtClean="0"/>
                        <a:t>Medium wine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Grape juice</a:t>
                      </a:r>
                    </a:p>
                    <a:p>
                      <a:endParaRPr lang="en-US" dirty="0"/>
                    </a:p>
                  </a:txBody>
                  <a:tcPr/>
                </a:tc>
                <a:tc>
                  <a:txBody>
                    <a:bodyPr/>
                    <a:lstStyle/>
                    <a:p>
                      <a:r>
                        <a:rPr lang="en-US" dirty="0" smtClean="0"/>
                        <a:t>13.8-15.5%</a:t>
                      </a:r>
                      <a:endParaRPr lang="en-US" dirty="0"/>
                    </a:p>
                  </a:txBody>
                  <a:tcPr/>
                </a:tc>
              </a:tr>
              <a:tr h="747832">
                <a:tc>
                  <a:txBody>
                    <a:bodyPr/>
                    <a:lstStyle/>
                    <a:p>
                      <a:r>
                        <a:rPr lang="en-US" dirty="0" smtClean="0"/>
                        <a:t>Stray wine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Grape juice</a:t>
                      </a:r>
                    </a:p>
                    <a:p>
                      <a:endParaRPr lang="en-US" dirty="0"/>
                    </a:p>
                  </a:txBody>
                  <a:tcPr/>
                </a:tc>
                <a:tc>
                  <a:txBody>
                    <a:bodyPr/>
                    <a:lstStyle/>
                    <a:p>
                      <a:r>
                        <a:rPr lang="en-US" dirty="0" smtClean="0"/>
                        <a:t>16-17%</a:t>
                      </a:r>
                      <a:endParaRPr lang="en-US" dirty="0"/>
                    </a:p>
                  </a:txBody>
                  <a:tcPr/>
                </a:tc>
              </a:tr>
              <a:tr h="433268">
                <a:tc>
                  <a:txBody>
                    <a:bodyPr/>
                    <a:lstStyle/>
                    <a:p>
                      <a:r>
                        <a:rPr lang="en-US" dirty="0" err="1" smtClean="0"/>
                        <a:t>Gin,Vodka&amp;Whisky</a:t>
                      </a:r>
                      <a:endParaRPr lang="en-US" dirty="0"/>
                    </a:p>
                  </a:txBody>
                  <a:tcPr/>
                </a:tc>
                <a:tc>
                  <a:txBody>
                    <a:bodyPr/>
                    <a:lstStyle/>
                    <a:p>
                      <a:r>
                        <a:rPr lang="en-US" dirty="0" smtClean="0"/>
                        <a:t>Food grain or fruit.</a:t>
                      </a:r>
                      <a:endParaRPr lang="en-US" dirty="0"/>
                    </a:p>
                  </a:txBody>
                  <a:tcPr/>
                </a:tc>
                <a:tc>
                  <a:txBody>
                    <a:bodyPr/>
                    <a:lstStyle/>
                    <a:p>
                      <a:r>
                        <a:rPr lang="en-US" dirty="0" smtClean="0"/>
                        <a:t>40%</a:t>
                      </a:r>
                      <a:endParaRPr lang="en-US" dirty="0"/>
                    </a:p>
                  </a:txBody>
                  <a:tcPr/>
                </a:tc>
              </a:tr>
            </a:tbl>
          </a:graphicData>
        </a:graphic>
      </p:graphicFrame>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smtClean="0"/>
              <a:t>EFFECTS OF ALCOHOLISM</a:t>
            </a:r>
          </a:p>
        </p:txBody>
      </p:sp>
      <p:sp>
        <p:nvSpPr>
          <p:cNvPr id="116739" name="Content Placeholder 2"/>
          <p:cNvSpPr>
            <a:spLocks noGrp="1"/>
          </p:cNvSpPr>
          <p:nvPr>
            <p:ph idx="1"/>
          </p:nvPr>
        </p:nvSpPr>
        <p:spPr>
          <a:xfrm>
            <a:off x="381000" y="2017713"/>
            <a:ext cx="8574088" cy="4114800"/>
          </a:xfrm>
        </p:spPr>
        <p:txBody>
          <a:bodyPr/>
          <a:lstStyle/>
          <a:p>
            <a:pPr algn="just"/>
            <a:r>
              <a:rPr lang="en-US" smtClean="0"/>
              <a:t>The use of alcohol during adolescence may also have long-term effects.</a:t>
            </a:r>
          </a:p>
          <a:p>
            <a:pPr algn="just"/>
            <a:r>
              <a:rPr lang="en-US" smtClean="0"/>
              <a:t>It could lead to heavy drinking in adulthood. The chronic use of drugs and alcohol damages nervous system and liver </a:t>
            </a:r>
            <a:r>
              <a:rPr lang="en-US" b="1" smtClean="0"/>
              <a:t>(cirrhosis). The use of drugs </a:t>
            </a:r>
            <a:r>
              <a:rPr lang="en-US" smtClean="0"/>
              <a:t>and alcohol during pregnancy is also known to adversely affect the foetus.</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smtClean="0"/>
              <a:t>FEMALE</a:t>
            </a:r>
          </a:p>
        </p:txBody>
      </p:sp>
      <p:sp>
        <p:nvSpPr>
          <p:cNvPr id="117763" name="Content Placeholder 2"/>
          <p:cNvSpPr>
            <a:spLocks noGrp="1"/>
          </p:cNvSpPr>
          <p:nvPr>
            <p:ph idx="1"/>
          </p:nvPr>
        </p:nvSpPr>
        <p:spPr>
          <a:xfrm>
            <a:off x="304800" y="2017713"/>
            <a:ext cx="8650288" cy="4114800"/>
          </a:xfrm>
        </p:spPr>
        <p:txBody>
          <a:bodyPr/>
          <a:lstStyle/>
          <a:p>
            <a:pPr algn="just"/>
            <a:r>
              <a:rPr lang="en-US" smtClean="0"/>
              <a:t>The side-effects of the use of anabolic steroids in females include masculinisation (features like males), increased aggressiveness, mood swings, depression, abnormal menstrual cycles, excessive hair growth on the face and body, enlargement of clitoris, deepening of voice.</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smtClean="0"/>
              <a:t>MALE</a:t>
            </a:r>
          </a:p>
        </p:txBody>
      </p:sp>
      <p:sp>
        <p:nvSpPr>
          <p:cNvPr id="118787" name="Content Placeholder 2"/>
          <p:cNvSpPr>
            <a:spLocks noGrp="1"/>
          </p:cNvSpPr>
          <p:nvPr>
            <p:ph idx="1"/>
          </p:nvPr>
        </p:nvSpPr>
        <p:spPr>
          <a:xfrm>
            <a:off x="228600" y="2017713"/>
            <a:ext cx="8726488" cy="4114800"/>
          </a:xfrm>
        </p:spPr>
        <p:txBody>
          <a:bodyPr/>
          <a:lstStyle/>
          <a:p>
            <a:pPr algn="just"/>
            <a:r>
              <a:rPr lang="en-US" smtClean="0"/>
              <a:t>In males it includes acne, increased aggressiveness, mood swings, depression, reduction of size of the testicles, decreased sperm production, potential for kidney and liver dysfunction, breast enlargement, premature baldness, enlargement of the prostate gland.</a:t>
            </a: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smtClean="0"/>
              <a:t>CAUSES OF ADDICTION</a:t>
            </a:r>
          </a:p>
        </p:txBody>
      </p:sp>
      <p:sp>
        <p:nvSpPr>
          <p:cNvPr id="3" name="Content Placeholder 2"/>
          <p:cNvSpPr>
            <a:spLocks noGrp="1"/>
          </p:cNvSpPr>
          <p:nvPr>
            <p:ph idx="1"/>
          </p:nvPr>
        </p:nvSpPr>
        <p:spPr>
          <a:xfrm>
            <a:off x="228600" y="1905000"/>
            <a:ext cx="8763000" cy="4724400"/>
          </a:xfrm>
        </p:spPr>
        <p:txBody>
          <a:bodyPr>
            <a:normAutofit fontScale="85000" lnSpcReduction="10000"/>
          </a:bodyPr>
          <a:lstStyle/>
          <a:p>
            <a:pPr>
              <a:defRPr/>
            </a:pPr>
            <a:r>
              <a:rPr lang="en-US" dirty="0" smtClean="0"/>
              <a:t>1.UNEMPLOYMENT</a:t>
            </a:r>
          </a:p>
          <a:p>
            <a:pPr>
              <a:defRPr/>
            </a:pPr>
            <a:r>
              <a:rPr lang="en-US" dirty="0" smtClean="0"/>
              <a:t>2.AWAY FROM HOME</a:t>
            </a:r>
          </a:p>
          <a:p>
            <a:pPr>
              <a:defRPr/>
            </a:pPr>
            <a:r>
              <a:rPr lang="en-US" dirty="0" smtClean="0"/>
              <a:t>3.EMIGRATION TO AN URBAN PLACE.</a:t>
            </a:r>
          </a:p>
          <a:p>
            <a:pPr>
              <a:defRPr/>
            </a:pPr>
            <a:r>
              <a:rPr lang="en-US" dirty="0" smtClean="0"/>
              <a:t>4.LOSS CONTROL FROM PARENTS.</a:t>
            </a:r>
          </a:p>
          <a:p>
            <a:pPr>
              <a:defRPr/>
            </a:pPr>
            <a:r>
              <a:rPr lang="en-US" dirty="0" smtClean="0"/>
              <a:t>5.ISOLATION FROM FAMILY.</a:t>
            </a:r>
          </a:p>
          <a:p>
            <a:pPr>
              <a:defRPr/>
            </a:pPr>
            <a:r>
              <a:rPr lang="en-US" dirty="0" smtClean="0"/>
              <a:t>6.PEER EFFECT</a:t>
            </a:r>
          </a:p>
          <a:p>
            <a:pPr>
              <a:defRPr/>
            </a:pPr>
            <a:r>
              <a:rPr lang="en-US" dirty="0" smtClean="0"/>
              <a:t>7.DRUOP OUT FROM SCHOOL.</a:t>
            </a:r>
          </a:p>
          <a:p>
            <a:pPr>
              <a:defRPr/>
            </a:pPr>
            <a:r>
              <a:rPr lang="en-US" dirty="0" smtClean="0"/>
              <a:t>8.DISTORTED ENV. IN FAMILY.</a:t>
            </a:r>
          </a:p>
          <a:p>
            <a:pPr>
              <a:defRPr/>
            </a:pPr>
            <a:r>
              <a:rPr lang="en-US" dirty="0" smtClean="0"/>
              <a:t>9.OCCUPATIONAL REASON.</a:t>
            </a:r>
          </a:p>
          <a:p>
            <a:pPr>
              <a:defRPr/>
            </a:pPr>
            <a:r>
              <a:rPr lang="en-US" dirty="0" smtClean="0"/>
              <a:t>10.A REGION WITH A GROUP OF DRUG ADDICTS. </a:t>
            </a:r>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b="1" smtClean="0"/>
              <a:t>Prevention and Control</a:t>
            </a:r>
            <a:endParaRPr lang="en-US" smtClean="0"/>
          </a:p>
        </p:txBody>
      </p:sp>
      <p:sp>
        <p:nvSpPr>
          <p:cNvPr id="120835" name="Content Placeholder 2"/>
          <p:cNvSpPr>
            <a:spLocks noGrp="1"/>
          </p:cNvSpPr>
          <p:nvPr>
            <p:ph idx="1"/>
          </p:nvPr>
        </p:nvSpPr>
        <p:spPr>
          <a:xfrm>
            <a:off x="228600" y="2017713"/>
            <a:ext cx="8726488" cy="4114800"/>
          </a:xfrm>
        </p:spPr>
        <p:txBody>
          <a:bodyPr/>
          <a:lstStyle/>
          <a:p>
            <a:pPr algn="just"/>
            <a:r>
              <a:rPr lang="en-US" smtClean="0"/>
              <a:t> Prevention and control of alcohol and drugs abuse among adolescents</a:t>
            </a:r>
          </a:p>
          <a:p>
            <a:pPr algn="just"/>
            <a:r>
              <a:rPr lang="en-US" smtClean="0"/>
              <a:t>(i) </a:t>
            </a:r>
            <a:r>
              <a:rPr lang="en-US" b="1" i="1" smtClean="0"/>
              <a:t>Avoid undue peer pressure</a:t>
            </a:r>
          </a:p>
          <a:p>
            <a:pPr algn="just"/>
            <a:r>
              <a:rPr lang="en-US" smtClean="0"/>
              <a:t>(ii) </a:t>
            </a:r>
            <a:r>
              <a:rPr lang="en-US" b="1" i="1" smtClean="0"/>
              <a:t>Education and counselling</a:t>
            </a:r>
          </a:p>
          <a:p>
            <a:pPr algn="just"/>
            <a:r>
              <a:rPr lang="en-US" smtClean="0"/>
              <a:t>iii) </a:t>
            </a:r>
            <a:r>
              <a:rPr lang="en-US" b="1" i="1" smtClean="0"/>
              <a:t>Seeking help from parents and peers</a:t>
            </a:r>
          </a:p>
          <a:p>
            <a:pPr algn="just"/>
            <a:r>
              <a:rPr lang="en-US" smtClean="0"/>
              <a:t>(iv) </a:t>
            </a:r>
            <a:r>
              <a:rPr lang="en-US" b="1" i="1" smtClean="0"/>
              <a:t>Looking for danger signs</a:t>
            </a:r>
          </a:p>
          <a:p>
            <a:pPr algn="just"/>
            <a:r>
              <a:rPr lang="en-US" smtClean="0"/>
              <a:t>(v) </a:t>
            </a:r>
            <a:r>
              <a:rPr lang="en-US" b="1" i="1" smtClean="0"/>
              <a:t>Seeking professional and medical help</a:t>
            </a:r>
            <a:endParaRPr lang="en-US" smtClean="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smtClean="0"/>
              <a:t>De-addiction </a:t>
            </a:r>
          </a:p>
        </p:txBody>
      </p:sp>
      <p:sp>
        <p:nvSpPr>
          <p:cNvPr id="121859" name="Content Placeholder 2"/>
          <p:cNvSpPr>
            <a:spLocks noGrp="1"/>
          </p:cNvSpPr>
          <p:nvPr>
            <p:ph idx="1"/>
          </p:nvPr>
        </p:nvSpPr>
        <p:spPr/>
        <p:txBody>
          <a:bodyPr/>
          <a:lstStyle/>
          <a:p>
            <a:pPr algn="just"/>
            <a:r>
              <a:rPr lang="en-US" smtClean="0"/>
              <a:t>Treatment of drug addiction or withdrawal symptoms of drug is known as deaddiction.</a:t>
            </a:r>
          </a:p>
          <a:p>
            <a:pPr algn="just"/>
            <a:r>
              <a:rPr lang="en-US" smtClean="0"/>
              <a:t>If a drug addicted person fails to get drugs he feels severe physical and psychological disturbance .These are called withdrawal syndrome.</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smtClean="0"/>
              <a:t>Act </a:t>
            </a:r>
          </a:p>
        </p:txBody>
      </p:sp>
      <p:sp>
        <p:nvSpPr>
          <p:cNvPr id="122883" name="Content Placeholder 2"/>
          <p:cNvSpPr>
            <a:spLocks noGrp="1"/>
          </p:cNvSpPr>
          <p:nvPr>
            <p:ph idx="1"/>
          </p:nvPr>
        </p:nvSpPr>
        <p:spPr>
          <a:xfrm>
            <a:off x="304800" y="2017713"/>
            <a:ext cx="8650288" cy="4114800"/>
          </a:xfrm>
        </p:spPr>
        <p:txBody>
          <a:bodyPr/>
          <a:lstStyle/>
          <a:p>
            <a:pPr algn="just"/>
            <a:r>
              <a:rPr lang="en-US" smtClean="0"/>
              <a:t>Narcotic Drugs and Psychotropic Substance (NDPS) Act 1985 now prescribes for drug trafficking offences a minimum punishment of 10 years and rigorous impresments  and a fine of one lakh. </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a:srcRect/>
          <a:stretch>
            <a:fillRect/>
          </a:stretch>
        </p:blipFill>
        <p:spPr bwMode="auto">
          <a:xfrm>
            <a:off x="152400" y="152400"/>
            <a:ext cx="88392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17500" y="431800"/>
            <a:ext cx="8637588" cy="914400"/>
          </a:xfrm>
        </p:spPr>
        <p:txBody>
          <a:bodyPr/>
          <a:lstStyle/>
          <a:p>
            <a:pPr algn="ctr" eaLnBrk="1" hangingPunct="1"/>
            <a:r>
              <a:rPr lang="en-US" sz="5400" smtClean="0">
                <a:latin typeface="Britannic Bold" pitchFamily="34" charset="0"/>
              </a:rPr>
              <a:t>Thank You!</a:t>
            </a:r>
            <a:endParaRPr lang="en-US" smtClean="0">
              <a:latin typeface="Britannic Bold" pitchFamily="34" charset="0"/>
            </a:endParaRPr>
          </a:p>
        </p:txBody>
      </p:sp>
      <p:pic>
        <p:nvPicPr>
          <p:cNvPr id="99335" name="Picture 7" descr="Filename: AG00373_.gif&#10;Keywords: applause, clapping, claps ...&#10;File Size: 5 KB">
            <a:hlinkClick r:id="" action="ppaction://noaction">
              <a:snd r:embed="rId2" name="clap.wav" builtIn="1"/>
            </a:hlinkClick>
          </p:cNvPr>
          <p:cNvPicPr>
            <a:picLocks noChangeAspect="1" noChangeArrowheads="1" noCrop="1"/>
          </p:cNvPicPr>
          <p:nvPr/>
        </p:nvPicPr>
        <p:blipFill>
          <a:blip r:embed="rId3"/>
          <a:srcRect/>
          <a:stretch>
            <a:fillRect/>
          </a:stretch>
        </p:blipFill>
        <p:spPr bwMode="auto">
          <a:xfrm>
            <a:off x="3505200" y="2971800"/>
            <a:ext cx="2057400"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additive="base">
                                        <p:cTn id="7" dur="500" fill="hold"/>
                                        <p:tgtEl>
                                          <p:spTgt spid="99330"/>
                                        </p:tgtEl>
                                        <p:attrNameLst>
                                          <p:attrName>ppt_x</p:attrName>
                                        </p:attrNameLst>
                                      </p:cBhvr>
                                      <p:tavLst>
                                        <p:tav tm="0">
                                          <p:val>
                                            <p:strVal val="#ppt_x"/>
                                          </p:val>
                                        </p:tav>
                                        <p:tav tm="100000">
                                          <p:val>
                                            <p:strVal val="#ppt_x"/>
                                          </p:val>
                                        </p:tav>
                                      </p:tavLst>
                                    </p:anim>
                                    <p:anim calcmode="lin" valueType="num">
                                      <p:cBhvr additive="base">
                                        <p:cTn id="8" dur="500" fill="hold"/>
                                        <p:tgtEl>
                                          <p:spTgt spid="993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993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clap.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Tuberculosis</a:t>
            </a:r>
            <a:endParaRPr lang="en-US" b="1" dirty="0"/>
          </a:p>
        </p:txBody>
      </p:sp>
      <p:sp>
        <p:nvSpPr>
          <p:cNvPr id="3" name="Content Placeholder 2"/>
          <p:cNvSpPr>
            <a:spLocks noGrp="1"/>
          </p:cNvSpPr>
          <p:nvPr>
            <p:ph idx="1"/>
          </p:nvPr>
        </p:nvSpPr>
        <p:spPr/>
        <p:txBody>
          <a:bodyPr/>
          <a:lstStyle/>
          <a:p>
            <a:r>
              <a:rPr lang="en-US" b="1" dirty="0" smtClean="0"/>
              <a:t>Prevention and Cure</a:t>
            </a:r>
          </a:p>
          <a:p>
            <a:r>
              <a:rPr lang="en-US" dirty="0" smtClean="0"/>
              <a:t>(</a:t>
            </a:r>
            <a:r>
              <a:rPr lang="en-US" dirty="0" err="1" smtClean="0"/>
              <a:t>i</a:t>
            </a:r>
            <a:r>
              <a:rPr lang="en-US" dirty="0" smtClean="0"/>
              <a:t>) Isolation of patient to avoid spread of infection.</a:t>
            </a:r>
          </a:p>
          <a:p>
            <a:r>
              <a:rPr lang="en-US" dirty="0" smtClean="0"/>
              <a:t>(ii) BCG vaccination is given to children as a preventive measure.</a:t>
            </a:r>
          </a:p>
          <a:p>
            <a:r>
              <a:rPr lang="en-US" dirty="0" smtClean="0"/>
              <a:t>(iii) Living rooms should be airy, neat and with clean </a:t>
            </a:r>
            <a:r>
              <a:rPr lang="en-US" dirty="0" err="1" smtClean="0"/>
              <a:t>sorroundings</a:t>
            </a:r>
            <a:r>
              <a:rPr lang="en-US" dirty="0" smtClean="0"/>
              <a:t>.</a:t>
            </a:r>
          </a:p>
          <a:p>
            <a:r>
              <a:rPr lang="en-US" dirty="0" smtClean="0"/>
              <a:t>(iv) Antibiotics be administered as treatment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Diphtheria</a:t>
            </a:r>
          </a:p>
        </p:txBody>
      </p:sp>
      <p:sp>
        <p:nvSpPr>
          <p:cNvPr id="73731" name="Rectangle 3"/>
          <p:cNvSpPr>
            <a:spLocks noGrp="1" noChangeArrowheads="1"/>
          </p:cNvSpPr>
          <p:nvPr>
            <p:ph idx="1"/>
          </p:nvPr>
        </p:nvSpPr>
        <p:spPr/>
        <p:txBody>
          <a:bodyPr/>
          <a:lstStyle/>
          <a:p>
            <a:pPr eaLnBrk="1" hangingPunct="1"/>
            <a:r>
              <a:rPr lang="en-US" dirty="0" smtClean="0"/>
              <a:t>Etiology:  </a:t>
            </a:r>
            <a:r>
              <a:rPr lang="en-US" dirty="0" err="1" smtClean="0"/>
              <a:t>Corynebacterium</a:t>
            </a:r>
            <a:r>
              <a:rPr lang="en-US" dirty="0" smtClean="0"/>
              <a:t> </a:t>
            </a:r>
            <a:r>
              <a:rPr lang="en-US" dirty="0" err="1" smtClean="0"/>
              <a:t>diphtheriae</a:t>
            </a:r>
            <a:endParaRPr lang="en-US" dirty="0" smtClean="0"/>
          </a:p>
          <a:p>
            <a:pPr eaLnBrk="1" hangingPunct="1"/>
            <a:r>
              <a:rPr lang="en-US" dirty="0" smtClean="0"/>
              <a:t>Incubation period:  2-5 days</a:t>
            </a:r>
          </a:p>
          <a:p>
            <a:pPr eaLnBrk="1" hangingPunct="1"/>
            <a:r>
              <a:rPr lang="en-US" dirty="0" smtClean="0"/>
              <a:t>Most common in children less than 10yr</a:t>
            </a:r>
          </a:p>
          <a:p>
            <a:pPr eaLnBrk="1" hangingPunct="1"/>
            <a:r>
              <a:rPr lang="en-US" dirty="0" smtClean="0"/>
              <a:t>Transmission:  close contact with infected secretions and skin lesions</a:t>
            </a:r>
          </a:p>
          <a:p>
            <a:pPr eaLnBrk="1" hangingPunct="1"/>
            <a:r>
              <a:rPr lang="en-US" dirty="0" smtClean="0"/>
              <a:t>Bacterial toxin affects heart, kidneys, peripheral nerves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mtClean="0"/>
              <a:t>Diphtheria</a:t>
            </a:r>
          </a:p>
        </p:txBody>
      </p:sp>
      <p:sp>
        <p:nvSpPr>
          <p:cNvPr id="74755" name="Rectangle 3"/>
          <p:cNvSpPr>
            <a:spLocks noGrp="1" noChangeArrowheads="1"/>
          </p:cNvSpPr>
          <p:nvPr>
            <p:ph idx="1"/>
          </p:nvPr>
        </p:nvSpPr>
        <p:spPr/>
        <p:txBody>
          <a:bodyPr/>
          <a:lstStyle/>
          <a:p>
            <a:pPr eaLnBrk="1" hangingPunct="1"/>
            <a:r>
              <a:rPr lang="en-US" smtClean="0"/>
              <a:t>Clinically:</a:t>
            </a:r>
          </a:p>
          <a:p>
            <a:pPr lvl="1" eaLnBrk="1" hangingPunct="1"/>
            <a:r>
              <a:rPr lang="en-US" smtClean="0"/>
              <a:t>Fever, malaise</a:t>
            </a:r>
          </a:p>
          <a:p>
            <a:pPr lvl="1" eaLnBrk="1" hangingPunct="1"/>
            <a:r>
              <a:rPr lang="en-US" smtClean="0"/>
              <a:t>Breath odor</a:t>
            </a:r>
          </a:p>
          <a:p>
            <a:pPr lvl="1" eaLnBrk="1" hangingPunct="1"/>
            <a:r>
              <a:rPr lang="en-US" smtClean="0"/>
              <a:t>Fragile membrane over posterior pharynx and other respiratory surfaces</a:t>
            </a:r>
          </a:p>
          <a:p>
            <a:pPr lvl="1" eaLnBrk="1" hangingPunct="1"/>
            <a:r>
              <a:rPr lang="en-US" smtClean="0"/>
              <a:t>Symptoms of cardiac, renal, peripheral nervous systems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Diphtheria</a:t>
            </a:r>
            <a:endParaRPr lang="en-US" dirty="0"/>
          </a:p>
        </p:txBody>
      </p:sp>
      <p:sp>
        <p:nvSpPr>
          <p:cNvPr id="3" name="Content Placeholder 2"/>
          <p:cNvSpPr>
            <a:spLocks noGrp="1"/>
          </p:cNvSpPr>
          <p:nvPr>
            <p:ph idx="1"/>
          </p:nvPr>
        </p:nvSpPr>
        <p:spPr/>
        <p:txBody>
          <a:bodyPr>
            <a:normAutofit fontScale="85000" lnSpcReduction="10000"/>
          </a:bodyPr>
          <a:lstStyle/>
          <a:p>
            <a:pPr algn="just"/>
            <a:r>
              <a:rPr lang="en-US" dirty="0" smtClean="0"/>
              <a:t>This disease generally occurs in children of 1-5 years of age.</a:t>
            </a:r>
          </a:p>
          <a:p>
            <a:pPr algn="just"/>
            <a:r>
              <a:rPr lang="en-US" dirty="0" smtClean="0"/>
              <a:t>Pathogen : Rod-shaped bacterium (</a:t>
            </a:r>
            <a:r>
              <a:rPr lang="en-US" i="1" dirty="0" err="1" smtClean="0"/>
              <a:t>Cornybacterium</a:t>
            </a:r>
            <a:r>
              <a:rPr lang="en-US" i="1" dirty="0" smtClean="0"/>
              <a:t> </a:t>
            </a:r>
            <a:r>
              <a:rPr lang="en-US" i="1" dirty="0" err="1" smtClean="0"/>
              <a:t>diphtherea</a:t>
            </a:r>
            <a:r>
              <a:rPr lang="en-US" i="1" dirty="0" smtClean="0"/>
              <a:t>)</a:t>
            </a:r>
          </a:p>
          <a:p>
            <a:pPr algn="just"/>
            <a:r>
              <a:rPr lang="en-US" dirty="0" smtClean="0"/>
              <a:t>Mode of Transmission : Through air (droplet infection)</a:t>
            </a:r>
          </a:p>
          <a:p>
            <a:pPr algn="just"/>
            <a:r>
              <a:rPr lang="en-US" dirty="0" smtClean="0"/>
              <a:t>Incubation period : 2-4 days</a:t>
            </a:r>
          </a:p>
          <a:p>
            <a:pPr algn="just"/>
            <a:r>
              <a:rPr lang="en-US" dirty="0" smtClean="0"/>
              <a:t>Symptoms</a:t>
            </a:r>
          </a:p>
          <a:p>
            <a:pPr lvl="1" algn="just"/>
            <a:r>
              <a:rPr lang="en-US" dirty="0" smtClean="0"/>
              <a:t>(</a:t>
            </a:r>
            <a:r>
              <a:rPr lang="en-US" dirty="0" err="1" smtClean="0"/>
              <a:t>i</a:t>
            </a:r>
            <a:r>
              <a:rPr lang="en-US" dirty="0" smtClean="0"/>
              <a:t>) Slight fever, Sore throat and general indisposition.</a:t>
            </a:r>
          </a:p>
          <a:p>
            <a:pPr lvl="1" algn="just"/>
            <a:r>
              <a:rPr lang="en-US" dirty="0" smtClean="0"/>
              <a:t>(ii) Oozing </a:t>
            </a:r>
            <a:r>
              <a:rPr lang="en-US" dirty="0" err="1" smtClean="0"/>
              <a:t>semisolidmaterial</a:t>
            </a:r>
            <a:r>
              <a:rPr lang="en-US" dirty="0" smtClean="0"/>
              <a:t> in the throat which develops into a </a:t>
            </a:r>
            <a:r>
              <a:rPr lang="en-US" dirty="0" err="1" smtClean="0"/>
              <a:t>toughmembrane</a:t>
            </a:r>
            <a:r>
              <a:rPr lang="en-US" dirty="0" smtClean="0"/>
              <a:t>.</a:t>
            </a:r>
          </a:p>
          <a:p>
            <a:pPr algn="just"/>
            <a:r>
              <a:rPr lang="en-US" dirty="0" smtClean="0"/>
              <a:t>The membrane may cause clogging (blocking) of air passage.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Diphtheria cont.</a:t>
            </a:r>
            <a:endParaRPr lang="en-US" dirty="0"/>
          </a:p>
        </p:txBody>
      </p:sp>
      <p:sp>
        <p:nvSpPr>
          <p:cNvPr id="3" name="Content Placeholder 2"/>
          <p:cNvSpPr>
            <a:spLocks noGrp="1"/>
          </p:cNvSpPr>
          <p:nvPr>
            <p:ph idx="1"/>
          </p:nvPr>
        </p:nvSpPr>
        <p:spPr/>
        <p:txBody>
          <a:bodyPr>
            <a:normAutofit/>
          </a:bodyPr>
          <a:lstStyle/>
          <a:p>
            <a:r>
              <a:rPr lang="en-US" b="1" dirty="0" smtClean="0"/>
              <a:t>Prevention and cure</a:t>
            </a:r>
          </a:p>
          <a:p>
            <a:pPr lvl="1"/>
            <a:r>
              <a:rPr lang="en-US" dirty="0" smtClean="0"/>
              <a:t>(</a:t>
            </a:r>
            <a:r>
              <a:rPr lang="en-US" dirty="0" err="1" smtClean="0"/>
              <a:t>i</a:t>
            </a:r>
            <a:r>
              <a:rPr lang="en-US" dirty="0" smtClean="0"/>
              <a:t>) Immediate medical attention should be given.</a:t>
            </a:r>
          </a:p>
          <a:p>
            <a:pPr lvl="1"/>
            <a:r>
              <a:rPr lang="en-US" dirty="0" smtClean="0"/>
              <a:t>(ii) Babies should be given DPT vaccine.</a:t>
            </a:r>
          </a:p>
          <a:p>
            <a:pPr lvl="1"/>
            <a:r>
              <a:rPr lang="en-US" dirty="0" smtClean="0"/>
              <a:t>(iii) Sputum, oral and nasal discharges of the infected child should be disposed off.</a:t>
            </a:r>
          </a:p>
          <a:p>
            <a:pPr lvl="1"/>
            <a:r>
              <a:rPr lang="en-US" dirty="0" smtClean="0"/>
              <a:t>(iv) Antibiotics may be given under doctor’s supervision.</a:t>
            </a:r>
          </a:p>
          <a:p>
            <a:pPr lvl="1"/>
            <a:r>
              <a:rPr lang="en-US" dirty="0" smtClean="0"/>
              <a:t>(v) Isolation of the infected child.</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Leprosy</a:t>
            </a:r>
            <a:br>
              <a:rPr lang="en-US" b="1" dirty="0" smtClean="0"/>
            </a:br>
            <a:endParaRPr lang="en-US" dirty="0"/>
          </a:p>
        </p:txBody>
      </p:sp>
      <p:sp>
        <p:nvSpPr>
          <p:cNvPr id="3" name="Content Placeholder 2"/>
          <p:cNvSpPr>
            <a:spLocks noGrp="1"/>
          </p:cNvSpPr>
          <p:nvPr>
            <p:ph idx="1"/>
          </p:nvPr>
        </p:nvSpPr>
        <p:spPr/>
        <p:txBody>
          <a:bodyPr>
            <a:normAutofit fontScale="70000" lnSpcReduction="20000"/>
          </a:bodyPr>
          <a:lstStyle/>
          <a:p>
            <a:r>
              <a:rPr lang="pt-BR" b="1" dirty="0" smtClean="0"/>
              <a:t>Pathogen : </a:t>
            </a:r>
            <a:r>
              <a:rPr lang="pt-BR" dirty="0" smtClean="0"/>
              <a:t>A bacterium (</a:t>
            </a:r>
            <a:r>
              <a:rPr lang="pt-BR" i="1" dirty="0" smtClean="0"/>
              <a:t>Mycobacterium leprae)</a:t>
            </a:r>
          </a:p>
          <a:p>
            <a:r>
              <a:rPr lang="en-US" b="1" dirty="0" smtClean="0"/>
              <a:t>Mode of transmission </a:t>
            </a:r>
            <a:r>
              <a:rPr lang="en-US" dirty="0" smtClean="0"/>
              <a:t>: Prolonged contact with the infected person. Nasal secretions are the most likely infectious material for family contacts.</a:t>
            </a:r>
          </a:p>
          <a:p>
            <a:r>
              <a:rPr lang="en-US" b="1" dirty="0" smtClean="0"/>
              <a:t>Incubation period : </a:t>
            </a:r>
            <a:r>
              <a:rPr lang="en-US" dirty="0" smtClean="0"/>
              <a:t>1-5 years</a:t>
            </a:r>
          </a:p>
          <a:p>
            <a:r>
              <a:rPr lang="en-US" b="1" dirty="0" smtClean="0"/>
              <a:t>Symptoms</a:t>
            </a:r>
          </a:p>
          <a:p>
            <a:pPr lvl="1"/>
            <a:r>
              <a:rPr lang="en-US" dirty="0" smtClean="0"/>
              <a:t>(</a:t>
            </a:r>
            <a:r>
              <a:rPr lang="en-US" dirty="0" err="1" smtClean="0"/>
              <a:t>i</a:t>
            </a:r>
            <a:r>
              <a:rPr lang="en-US" dirty="0" smtClean="0"/>
              <a:t>) Affects skin.</a:t>
            </a:r>
          </a:p>
          <a:p>
            <a:pPr lvl="1"/>
            <a:r>
              <a:rPr lang="en-US" dirty="0" smtClean="0"/>
              <a:t>(ii) Formation of nodules and ulcer.</a:t>
            </a:r>
          </a:p>
          <a:p>
            <a:pPr lvl="1"/>
            <a:r>
              <a:rPr lang="en-US" dirty="0" smtClean="0"/>
              <a:t>(iii) Scabs and deformities of fingers and toes.</a:t>
            </a:r>
          </a:p>
          <a:p>
            <a:pPr lvl="1"/>
            <a:r>
              <a:rPr lang="en-US" dirty="0" smtClean="0"/>
              <a:t>(iv) Infected areas lose sensation.</a:t>
            </a:r>
          </a:p>
          <a:p>
            <a:r>
              <a:rPr lang="en-US" b="1" dirty="0" smtClean="0"/>
              <a:t>Prevention and Cure</a:t>
            </a:r>
          </a:p>
          <a:p>
            <a:pPr lvl="1"/>
            <a:r>
              <a:rPr lang="en-US" dirty="0" smtClean="0"/>
              <a:t>(</a:t>
            </a:r>
            <a:r>
              <a:rPr lang="en-US" dirty="0" err="1" smtClean="0"/>
              <a:t>i</a:t>
            </a:r>
            <a:r>
              <a:rPr lang="en-US" dirty="0" smtClean="0"/>
              <a:t>) The children should be kept away from parents suffering from leprosy.</a:t>
            </a:r>
          </a:p>
          <a:p>
            <a:pPr lvl="1"/>
            <a:r>
              <a:rPr lang="en-US" dirty="0" smtClean="0"/>
              <a:t>(ii) Some medicine may arrest the disease and prevent from spreading</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t>
            </a:r>
            <a:r>
              <a:rPr lang="en-US" dirty="0" smtClean="0"/>
              <a:t>iruses  </a:t>
            </a:r>
            <a:r>
              <a:rPr lang="en-US" dirty="0"/>
              <a:t>cause diseases</a:t>
            </a:r>
          </a:p>
        </p:txBody>
      </p:sp>
      <p:sp>
        <p:nvSpPr>
          <p:cNvPr id="3" name="Content Placeholder 2"/>
          <p:cNvSpPr>
            <a:spLocks noGrp="1"/>
          </p:cNvSpPr>
          <p:nvPr>
            <p:ph idx="1"/>
          </p:nvPr>
        </p:nvSpPr>
        <p:spPr/>
        <p:txBody>
          <a:bodyPr>
            <a:normAutofit fontScale="77500" lnSpcReduction="20000"/>
          </a:bodyPr>
          <a:lstStyle/>
          <a:p>
            <a:pPr algn="just"/>
            <a:r>
              <a:rPr lang="en-US" dirty="0"/>
              <a:t>Rhino </a:t>
            </a:r>
            <a:r>
              <a:rPr lang="en-US" dirty="0" smtClean="0"/>
              <a:t>viruses represent </a:t>
            </a:r>
            <a:r>
              <a:rPr lang="en-US" dirty="0"/>
              <a:t>one such group of viruses which cause one of the most </a:t>
            </a:r>
            <a:r>
              <a:rPr lang="en-US" dirty="0" smtClean="0"/>
              <a:t>infectious human </a:t>
            </a:r>
            <a:r>
              <a:rPr lang="en-US" dirty="0"/>
              <a:t>ailments – the </a:t>
            </a:r>
            <a:r>
              <a:rPr lang="en-US" b="1" dirty="0"/>
              <a:t>common cold. </a:t>
            </a:r>
            <a:endParaRPr lang="en-US" b="1" dirty="0" smtClean="0"/>
          </a:p>
          <a:p>
            <a:pPr algn="just"/>
            <a:r>
              <a:rPr lang="en-US" dirty="0" smtClean="0"/>
              <a:t>They </a:t>
            </a:r>
            <a:r>
              <a:rPr lang="en-US" dirty="0"/>
              <a:t>infect the nose and </a:t>
            </a:r>
            <a:r>
              <a:rPr lang="en-US" dirty="0" smtClean="0"/>
              <a:t>respiratory passage </a:t>
            </a:r>
            <a:r>
              <a:rPr lang="en-US" dirty="0"/>
              <a:t>but not the lungs</a:t>
            </a:r>
            <a:r>
              <a:rPr lang="en-US" dirty="0" smtClean="0"/>
              <a:t>.</a:t>
            </a:r>
          </a:p>
          <a:p>
            <a:pPr algn="just"/>
            <a:r>
              <a:rPr lang="en-US" dirty="0" smtClean="0"/>
              <a:t> </a:t>
            </a:r>
            <a:r>
              <a:rPr lang="en-US" dirty="0"/>
              <a:t>The common cold is </a:t>
            </a:r>
            <a:r>
              <a:rPr lang="en-US" dirty="0" smtClean="0"/>
              <a:t>characterized </a:t>
            </a:r>
            <a:r>
              <a:rPr lang="en-US" dirty="0"/>
              <a:t>by </a:t>
            </a:r>
            <a:r>
              <a:rPr lang="en-US" dirty="0" smtClean="0"/>
              <a:t>nasal congestion </a:t>
            </a:r>
            <a:r>
              <a:rPr lang="en-US" dirty="0"/>
              <a:t>and discharge, sore throat, hoarseness, cough, </a:t>
            </a:r>
            <a:r>
              <a:rPr lang="en-US" dirty="0" smtClean="0"/>
              <a:t>headache, tiredness</a:t>
            </a:r>
            <a:r>
              <a:rPr lang="en-US" dirty="0"/>
              <a:t>, etc., which usually last for 3-7 days</a:t>
            </a:r>
            <a:r>
              <a:rPr lang="en-US" dirty="0" smtClean="0"/>
              <a:t>.</a:t>
            </a:r>
          </a:p>
          <a:p>
            <a:pPr algn="just"/>
            <a:r>
              <a:rPr lang="en-US" dirty="0" smtClean="0"/>
              <a:t> </a:t>
            </a:r>
            <a:r>
              <a:rPr lang="en-US" dirty="0"/>
              <a:t>Droplets resulting </a:t>
            </a:r>
            <a:r>
              <a:rPr lang="en-US" dirty="0" smtClean="0"/>
              <a:t>from cough </a:t>
            </a:r>
            <a:r>
              <a:rPr lang="en-US" dirty="0"/>
              <a:t>or sneezes of an infected person are either inhaled directly </a:t>
            </a:r>
            <a:r>
              <a:rPr lang="en-US" dirty="0" smtClean="0"/>
              <a:t>or transmitted </a:t>
            </a:r>
            <a:r>
              <a:rPr lang="en-US" dirty="0"/>
              <a:t>through contaminated objects such as pens, books, </a:t>
            </a:r>
            <a:r>
              <a:rPr lang="en-US" dirty="0" smtClean="0"/>
              <a:t>cups, doorknobs</a:t>
            </a:r>
            <a:r>
              <a:rPr lang="en-US" dirty="0"/>
              <a:t>, computer keyboard or mouse, etc., and cause infection in </a:t>
            </a:r>
            <a:r>
              <a:rPr lang="en-US" dirty="0" smtClean="0"/>
              <a:t>a healthy </a:t>
            </a:r>
            <a:r>
              <a:rPr lang="en-US" dirty="0"/>
              <a:t>person.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SOME IMPORTANT TERMS TO REMEMBER</a:t>
            </a:r>
            <a:endParaRPr lang="en-US" dirty="0"/>
          </a:p>
        </p:txBody>
      </p:sp>
      <p:sp>
        <p:nvSpPr>
          <p:cNvPr id="3" name="Content Placeholder 2"/>
          <p:cNvSpPr>
            <a:spLocks noGrp="1"/>
          </p:cNvSpPr>
          <p:nvPr>
            <p:ph idx="1"/>
          </p:nvPr>
        </p:nvSpPr>
        <p:spPr/>
        <p:txBody>
          <a:bodyPr>
            <a:normAutofit/>
          </a:bodyPr>
          <a:lstStyle/>
          <a:p>
            <a:pPr algn="just"/>
            <a:r>
              <a:rPr lang="en-US" b="1" dirty="0" smtClean="0"/>
              <a:t>Epidemic : </a:t>
            </a:r>
            <a:r>
              <a:rPr lang="en-US" dirty="0" smtClean="0"/>
              <a:t>Spreading of a disease among a large number of people in the same place for some time e.g. plague.</a:t>
            </a:r>
          </a:p>
          <a:p>
            <a:pPr algn="just"/>
            <a:r>
              <a:rPr lang="en-US" b="1" dirty="0" smtClean="0"/>
              <a:t>Endemic : </a:t>
            </a:r>
            <a:r>
              <a:rPr lang="en-US" dirty="0" smtClean="0"/>
              <a:t>A disease which is regularly found among a particular group of people e.g. </a:t>
            </a:r>
            <a:r>
              <a:rPr lang="en-US" dirty="0" err="1" smtClean="0"/>
              <a:t>goitre</a:t>
            </a:r>
            <a:endParaRPr lang="en-US" dirty="0" smtClean="0"/>
          </a:p>
          <a:p>
            <a:pPr algn="just"/>
            <a:r>
              <a:rPr lang="en-US" b="1" dirty="0" smtClean="0"/>
              <a:t>Symptoms : </a:t>
            </a:r>
            <a:r>
              <a:rPr lang="en-US" dirty="0" smtClean="0"/>
              <a:t>Specific expressions which appear on the </a:t>
            </a:r>
            <a:r>
              <a:rPr lang="en-US" dirty="0" err="1" smtClean="0"/>
              <a:t>deseased</a:t>
            </a:r>
            <a:r>
              <a:rPr lang="en-US" dirty="0" smtClean="0"/>
              <a:t> and help in the identification of the disease.</a:t>
            </a:r>
          </a:p>
          <a:p>
            <a:pPr algn="just"/>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Chicken pox</a:t>
            </a:r>
            <a:endParaRPr lang="en-US" dirty="0"/>
          </a:p>
        </p:txBody>
      </p:sp>
      <p:sp>
        <p:nvSpPr>
          <p:cNvPr id="3" name="Content Placeholder 2"/>
          <p:cNvSpPr>
            <a:spLocks noGrp="1"/>
          </p:cNvSpPr>
          <p:nvPr>
            <p:ph idx="1"/>
          </p:nvPr>
        </p:nvSpPr>
        <p:spPr/>
        <p:txBody>
          <a:bodyPr>
            <a:normAutofit/>
          </a:bodyPr>
          <a:lstStyle/>
          <a:p>
            <a:pPr algn="just"/>
            <a:r>
              <a:rPr lang="en-US" b="1" dirty="0" smtClean="0"/>
              <a:t>Pathogen</a:t>
            </a:r>
            <a:r>
              <a:rPr lang="en-US" dirty="0" smtClean="0"/>
              <a:t> : Chicken pox virus (</a:t>
            </a:r>
            <a:r>
              <a:rPr lang="en-US" dirty="0" err="1" smtClean="0"/>
              <a:t>Varicella</a:t>
            </a:r>
            <a:r>
              <a:rPr lang="en-US" dirty="0" smtClean="0"/>
              <a:t>)</a:t>
            </a:r>
          </a:p>
          <a:p>
            <a:pPr algn="just"/>
            <a:r>
              <a:rPr lang="en-US" b="1" dirty="0" smtClean="0"/>
              <a:t>Mode of transmission </a:t>
            </a:r>
            <a:r>
              <a:rPr lang="en-US" dirty="0" smtClean="0"/>
              <a:t>: By contact or through scabs</a:t>
            </a:r>
          </a:p>
          <a:p>
            <a:pPr algn="just"/>
            <a:r>
              <a:rPr lang="en-US" b="1" dirty="0" smtClean="0"/>
              <a:t>Incubation period </a:t>
            </a:r>
            <a:r>
              <a:rPr lang="en-US" dirty="0" smtClean="0"/>
              <a:t>: 12-20 days</a:t>
            </a:r>
          </a:p>
          <a:p>
            <a:pPr algn="just"/>
            <a:r>
              <a:rPr lang="en-US" b="1" dirty="0" smtClean="0"/>
              <a:t>Symptoms</a:t>
            </a:r>
          </a:p>
          <a:p>
            <a:pPr lvl="1" algn="just"/>
            <a:r>
              <a:rPr lang="en-US" dirty="0" smtClean="0"/>
              <a:t>(</a:t>
            </a:r>
            <a:r>
              <a:rPr lang="en-US" dirty="0" err="1" smtClean="0"/>
              <a:t>i</a:t>
            </a:r>
            <a:r>
              <a:rPr lang="en-US" dirty="0" smtClean="0"/>
              <a:t>) Fever, headache and loss of appetite</a:t>
            </a:r>
          </a:p>
          <a:p>
            <a:pPr lvl="1" algn="just"/>
            <a:r>
              <a:rPr lang="en-US" dirty="0" smtClean="0"/>
              <a:t>(ii) Dark red-</a:t>
            </a:r>
            <a:r>
              <a:rPr lang="en-US" dirty="0" err="1" smtClean="0"/>
              <a:t>coloured</a:t>
            </a:r>
            <a:r>
              <a:rPr lang="en-US" dirty="0" smtClean="0"/>
              <a:t> rash on the back and chest which spreads on the whole body. Later, rashes change into </a:t>
            </a:r>
            <a:r>
              <a:rPr lang="en-US" dirty="0" err="1" smtClean="0"/>
              <a:t>vessicles</a:t>
            </a:r>
            <a:r>
              <a:rPr lang="en-US" dirty="0" smtClean="0"/>
              <a:t>.</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Chicken pox</a:t>
            </a:r>
            <a:endParaRPr lang="en-US" dirty="0"/>
          </a:p>
        </p:txBody>
      </p:sp>
      <p:sp>
        <p:nvSpPr>
          <p:cNvPr id="3" name="Content Placeholder 2"/>
          <p:cNvSpPr>
            <a:spLocks noGrp="1"/>
          </p:cNvSpPr>
          <p:nvPr>
            <p:ph idx="1"/>
          </p:nvPr>
        </p:nvSpPr>
        <p:spPr/>
        <p:txBody>
          <a:bodyPr>
            <a:normAutofit fontScale="85000" lnSpcReduction="10000"/>
          </a:bodyPr>
          <a:lstStyle/>
          <a:p>
            <a:pPr lvl="1" algn="just"/>
            <a:r>
              <a:rPr lang="en-US" dirty="0" smtClean="0"/>
              <a:t>(iii) After few days these </a:t>
            </a:r>
            <a:r>
              <a:rPr lang="en-US" dirty="0" err="1" smtClean="0"/>
              <a:t>vessicles</a:t>
            </a:r>
            <a:r>
              <a:rPr lang="en-US" dirty="0" smtClean="0"/>
              <a:t> start drying up and scabs (crusts) are formed.</a:t>
            </a:r>
          </a:p>
          <a:p>
            <a:pPr lvl="1" algn="just"/>
            <a:r>
              <a:rPr lang="en-US" dirty="0" smtClean="0"/>
              <a:t>(v) These scabs start falling (infective stage)</a:t>
            </a:r>
          </a:p>
          <a:p>
            <a:pPr algn="just"/>
            <a:r>
              <a:rPr lang="en-US" b="1" dirty="0" smtClean="0"/>
              <a:t>Prevention and cure</a:t>
            </a:r>
          </a:p>
          <a:p>
            <a:pPr algn="just"/>
            <a:r>
              <a:rPr lang="en-US" dirty="0" smtClean="0"/>
              <a:t>There is no vaccine against chicken pox as yet. But precautions must be taken as follows:</a:t>
            </a:r>
          </a:p>
          <a:p>
            <a:pPr lvl="1" algn="just"/>
            <a:r>
              <a:rPr lang="en-US" dirty="0" smtClean="0"/>
              <a:t>(</a:t>
            </a:r>
            <a:r>
              <a:rPr lang="en-US" dirty="0" err="1" smtClean="0"/>
              <a:t>i</a:t>
            </a:r>
            <a:r>
              <a:rPr lang="en-US" dirty="0" smtClean="0"/>
              <a:t>) The patient should be kept in isolation.</a:t>
            </a:r>
          </a:p>
          <a:p>
            <a:pPr lvl="1" algn="just"/>
            <a:r>
              <a:rPr lang="en-US" dirty="0" smtClean="0"/>
              <a:t>(ii) </a:t>
            </a:r>
            <a:r>
              <a:rPr lang="en-US" dirty="0" err="1" smtClean="0"/>
              <a:t>Clothings</a:t>
            </a:r>
            <a:r>
              <a:rPr lang="en-US" dirty="0" smtClean="0"/>
              <a:t>, </a:t>
            </a:r>
            <a:r>
              <a:rPr lang="en-US" dirty="0" err="1" smtClean="0"/>
              <a:t>utencils</a:t>
            </a:r>
            <a:r>
              <a:rPr lang="en-US" dirty="0" smtClean="0"/>
              <a:t>, etc. used by the patient should be </a:t>
            </a:r>
            <a:r>
              <a:rPr lang="en-US" dirty="0" err="1" smtClean="0"/>
              <a:t>sterilised</a:t>
            </a:r>
            <a:r>
              <a:rPr lang="en-US" dirty="0" smtClean="0"/>
              <a:t>.</a:t>
            </a:r>
          </a:p>
          <a:p>
            <a:pPr lvl="1" algn="just"/>
            <a:r>
              <a:rPr lang="en-US" dirty="0" smtClean="0"/>
              <a:t>(iii) Fallen scabs should be collected and burnt.</a:t>
            </a:r>
          </a:p>
          <a:p>
            <a:pPr algn="just"/>
            <a:r>
              <a:rPr lang="en-US" dirty="0" smtClean="0"/>
              <a:t>One attack of chicken pox gives life long immunity to the person recovered from the disease.</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Hepatitis</a:t>
            </a:r>
            <a:endParaRPr lang="en-US" dirty="0"/>
          </a:p>
        </p:txBody>
      </p:sp>
      <p:sp>
        <p:nvSpPr>
          <p:cNvPr id="3" name="Content Placeholder 2"/>
          <p:cNvSpPr>
            <a:spLocks noGrp="1"/>
          </p:cNvSpPr>
          <p:nvPr>
            <p:ph idx="1"/>
          </p:nvPr>
        </p:nvSpPr>
        <p:spPr/>
        <p:txBody>
          <a:bodyPr>
            <a:normAutofit fontScale="77500" lnSpcReduction="20000"/>
          </a:bodyPr>
          <a:lstStyle/>
          <a:p>
            <a:pPr algn="just"/>
            <a:r>
              <a:rPr lang="en-US" b="1" dirty="0" smtClean="0"/>
              <a:t>Pathogen : Hepatitis B virus.</a:t>
            </a:r>
          </a:p>
          <a:p>
            <a:pPr algn="just"/>
            <a:r>
              <a:rPr lang="en-US" b="1" dirty="0" smtClean="0"/>
              <a:t>Mode of Transmission : Mainly through contaminated water.</a:t>
            </a:r>
          </a:p>
          <a:p>
            <a:pPr algn="just"/>
            <a:r>
              <a:rPr lang="en-US" b="1" dirty="0" smtClean="0"/>
              <a:t>Incubation Period : Generally 15-160 days.</a:t>
            </a:r>
          </a:p>
          <a:p>
            <a:pPr algn="just"/>
            <a:r>
              <a:rPr lang="en-US" b="1" dirty="0" smtClean="0"/>
              <a:t>Symptoms</a:t>
            </a:r>
          </a:p>
          <a:p>
            <a:pPr lvl="1" algn="just"/>
            <a:r>
              <a:rPr lang="en-US" dirty="0" smtClean="0"/>
              <a:t>(</a:t>
            </a:r>
            <a:r>
              <a:rPr lang="en-US" dirty="0" err="1" smtClean="0"/>
              <a:t>i</a:t>
            </a:r>
            <a:r>
              <a:rPr lang="en-US" dirty="0" smtClean="0"/>
              <a:t>) </a:t>
            </a:r>
            <a:r>
              <a:rPr lang="en-US" dirty="0" err="1" smtClean="0"/>
              <a:t>Bodyache</a:t>
            </a:r>
            <a:r>
              <a:rPr lang="en-US" dirty="0" smtClean="0"/>
              <a:t>.</a:t>
            </a:r>
          </a:p>
          <a:p>
            <a:pPr lvl="1" algn="just"/>
            <a:r>
              <a:rPr lang="en-US" dirty="0" smtClean="0"/>
              <a:t>(ii) Loss of appetite and nausea.</a:t>
            </a:r>
          </a:p>
          <a:p>
            <a:pPr lvl="1" algn="just"/>
            <a:r>
              <a:rPr lang="en-US" dirty="0" smtClean="0"/>
              <a:t>(iii) Eyes and skin become yellowish, urine deep yellow in </a:t>
            </a:r>
            <a:r>
              <a:rPr lang="en-US" dirty="0" err="1" smtClean="0"/>
              <a:t>colour</a:t>
            </a:r>
            <a:r>
              <a:rPr lang="en-US" dirty="0" smtClean="0"/>
              <a:t> (due to bile pigments).</a:t>
            </a:r>
          </a:p>
          <a:p>
            <a:pPr lvl="1" algn="just"/>
            <a:r>
              <a:rPr lang="en-US" dirty="0" smtClean="0"/>
              <a:t>(iv) Enlarged liver.</a:t>
            </a:r>
          </a:p>
          <a:p>
            <a:pPr algn="just"/>
            <a:r>
              <a:rPr lang="en-US" b="1" dirty="0" smtClean="0"/>
              <a:t>Prevention and Cure</a:t>
            </a:r>
          </a:p>
          <a:p>
            <a:pPr lvl="1" algn="just"/>
            <a:r>
              <a:rPr lang="en-US" dirty="0" smtClean="0"/>
              <a:t>(</a:t>
            </a:r>
            <a:r>
              <a:rPr lang="en-US" dirty="0" err="1" smtClean="0"/>
              <a:t>i</a:t>
            </a:r>
            <a:r>
              <a:rPr lang="en-US" dirty="0" smtClean="0"/>
              <a:t>) Hepatitis B vaccine is now available in India.</a:t>
            </a:r>
          </a:p>
          <a:p>
            <a:pPr lvl="1" algn="just"/>
            <a:r>
              <a:rPr lang="en-US" dirty="0" smtClean="0"/>
              <a:t>(ii) Proper </a:t>
            </a:r>
            <a:r>
              <a:rPr lang="en-US" dirty="0" err="1" smtClean="0"/>
              <a:t>hygeine</a:t>
            </a:r>
            <a:r>
              <a:rPr lang="en-US" dirty="0" smtClean="0"/>
              <a:t> is to be observed.</a:t>
            </a:r>
          </a:p>
          <a:p>
            <a:pPr lvl="1" algn="just"/>
            <a:r>
              <a:rPr lang="en-US" dirty="0" smtClean="0"/>
              <a:t>(iii) Avoid taking fat rich substances.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Influenza</a:t>
            </a:r>
            <a:r>
              <a:rPr lang="en-US" b="1" dirty="0" smtClean="0"/>
              <a:t/>
            </a:r>
            <a:br>
              <a:rPr lang="en-US" b="1" dirty="0" smtClean="0"/>
            </a:br>
            <a:endParaRPr lang="en-US" dirty="0"/>
          </a:p>
        </p:txBody>
      </p:sp>
      <p:sp>
        <p:nvSpPr>
          <p:cNvPr id="3" name="Content Placeholder 2"/>
          <p:cNvSpPr>
            <a:spLocks noGrp="1"/>
          </p:cNvSpPr>
          <p:nvPr>
            <p:ph idx="1"/>
          </p:nvPr>
        </p:nvSpPr>
        <p:spPr/>
        <p:txBody>
          <a:bodyPr/>
          <a:lstStyle/>
          <a:p>
            <a:pPr algn="just"/>
            <a:r>
              <a:rPr lang="en-US" dirty="0" smtClean="0"/>
              <a:t>Influenza, commonly known as ‘flu’ is an illness caused by viruses that infect the respiratory tract. Compared to common cold, influenza is a more severe illness.</a:t>
            </a:r>
          </a:p>
          <a:p>
            <a:pPr algn="just"/>
            <a:r>
              <a:rPr lang="en-US" b="1" dirty="0" smtClean="0"/>
              <a:t>Causes</a:t>
            </a:r>
          </a:p>
          <a:p>
            <a:pPr lvl="1" algn="just"/>
            <a:r>
              <a:rPr lang="en-US" dirty="0" smtClean="0"/>
              <a:t>Influenza is caused by a virus which attacks our body’s cells, resulting in various symptoms.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Influenza</a:t>
            </a:r>
            <a:endParaRPr lang="en-US" dirty="0"/>
          </a:p>
        </p:txBody>
      </p:sp>
      <p:sp>
        <p:nvSpPr>
          <p:cNvPr id="3" name="Content Placeholder 2"/>
          <p:cNvSpPr>
            <a:spLocks noGrp="1"/>
          </p:cNvSpPr>
          <p:nvPr>
            <p:ph idx="1"/>
          </p:nvPr>
        </p:nvSpPr>
        <p:spPr/>
        <p:txBody>
          <a:bodyPr>
            <a:normAutofit fontScale="62500" lnSpcReduction="20000"/>
          </a:bodyPr>
          <a:lstStyle/>
          <a:p>
            <a:pPr algn="just"/>
            <a:r>
              <a:rPr lang="en-US" b="1" dirty="0" smtClean="0"/>
              <a:t>Symptoms</a:t>
            </a:r>
          </a:p>
          <a:p>
            <a:pPr algn="just"/>
            <a:r>
              <a:rPr lang="en-US" dirty="0" smtClean="0"/>
              <a:t>Typical symptoms of influenza include:</a:t>
            </a:r>
          </a:p>
          <a:p>
            <a:pPr lvl="1" algn="just"/>
            <a:r>
              <a:rPr lang="en-US" dirty="0" smtClean="0"/>
              <a:t>(</a:t>
            </a:r>
            <a:r>
              <a:rPr lang="en-US" dirty="0" err="1" smtClean="0"/>
              <a:t>i</a:t>
            </a:r>
            <a:r>
              <a:rPr lang="en-US" dirty="0" smtClean="0"/>
              <a:t>) fever (Usually 100° F to 103° F in adults and often even higher in children).</a:t>
            </a:r>
          </a:p>
          <a:p>
            <a:pPr lvl="1" algn="just"/>
            <a:r>
              <a:rPr lang="en-US" dirty="0" smtClean="0"/>
              <a:t>(ii) respiratory tract infection symptoms such as, cough, sore throat, running nose, headache, pain in the muscles, and extreme fatigue.</a:t>
            </a:r>
          </a:p>
          <a:p>
            <a:pPr algn="just"/>
            <a:r>
              <a:rPr lang="en-US" dirty="0" smtClean="0"/>
              <a:t>Although nausea and vomiting and </a:t>
            </a:r>
            <a:r>
              <a:rPr lang="en-US" dirty="0" err="1" smtClean="0"/>
              <a:t>diarrhoea</a:t>
            </a:r>
            <a:r>
              <a:rPr lang="en-US" dirty="0" smtClean="0"/>
              <a:t> can sometimes accompany Influenza infection, especially in children, gastrointestinal symptoms are rarely prominent.</a:t>
            </a:r>
          </a:p>
          <a:p>
            <a:pPr algn="just"/>
            <a:r>
              <a:rPr lang="en-US" b="1" dirty="0" smtClean="0"/>
              <a:t>Treatment and Control</a:t>
            </a:r>
          </a:p>
          <a:p>
            <a:pPr lvl="1" algn="just"/>
            <a:r>
              <a:rPr lang="en-US" dirty="0" smtClean="0"/>
              <a:t>(</a:t>
            </a:r>
            <a:r>
              <a:rPr lang="en-US" dirty="0" err="1" smtClean="0"/>
              <a:t>i</a:t>
            </a:r>
            <a:r>
              <a:rPr lang="en-US" dirty="0" smtClean="0"/>
              <a:t>) Much of the illness and death caused by influenza can be prevented by annual influenza vaccination. Influenza vaccine is specifically recommended for those who arc at high risk for complications with chronic diseases of the heart, lungs or kidneys, diabetes, or severe forms of anemia.</a:t>
            </a:r>
          </a:p>
          <a:p>
            <a:pPr lvl="1" algn="just"/>
            <a:r>
              <a:rPr lang="en-US" dirty="0" smtClean="0"/>
              <a:t>(ii) The persons suffering from influenza should</a:t>
            </a:r>
          </a:p>
          <a:p>
            <a:pPr algn="just"/>
            <a:r>
              <a:rPr lang="en-US" dirty="0" smtClean="0"/>
              <a:t>Drink plenty of fluids  and  relief with </a:t>
            </a:r>
            <a:r>
              <a:rPr lang="en-US" dirty="0" err="1" smtClean="0"/>
              <a:t>paracetamol</a:t>
            </a:r>
            <a:r>
              <a:rPr lang="en-US" dirty="0" smtClean="0"/>
              <a:t> and aspirin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Dengue or Break bone Fever</a:t>
            </a:r>
            <a:br>
              <a:rPr lang="en-US" b="1" dirty="0" smtClean="0"/>
            </a:br>
            <a:endParaRPr lang="en-US" dirty="0"/>
          </a:p>
        </p:txBody>
      </p:sp>
      <p:sp>
        <p:nvSpPr>
          <p:cNvPr id="3" name="Content Placeholder 2"/>
          <p:cNvSpPr>
            <a:spLocks noGrp="1"/>
          </p:cNvSpPr>
          <p:nvPr>
            <p:ph idx="1"/>
          </p:nvPr>
        </p:nvSpPr>
        <p:spPr>
          <a:xfrm>
            <a:off x="457200" y="1524000"/>
            <a:ext cx="8229600" cy="4572001"/>
          </a:xfrm>
        </p:spPr>
        <p:txBody>
          <a:bodyPr>
            <a:noAutofit/>
          </a:bodyPr>
          <a:lstStyle/>
          <a:p>
            <a:pPr algn="just"/>
            <a:r>
              <a:rPr lang="en-US" sz="1600" dirty="0" smtClean="0">
                <a:latin typeface="Arial" pitchFamily="34" charset="0"/>
                <a:cs typeface="Arial" pitchFamily="34" charset="0"/>
              </a:rPr>
              <a:t>Dengue is an acute fever caused by virus. It is of two types:</a:t>
            </a:r>
          </a:p>
          <a:p>
            <a:pPr lvl="1" algn="just"/>
            <a:r>
              <a:rPr lang="en-US" sz="1600" dirty="0" smtClean="0">
                <a:latin typeface="Arial" pitchFamily="34" charset="0"/>
                <a:cs typeface="Arial" pitchFamily="34" charset="0"/>
              </a:rPr>
              <a:t> (</a:t>
            </a:r>
            <a:r>
              <a:rPr lang="en-US" sz="1600" dirty="0" err="1" smtClean="0">
                <a:latin typeface="Arial" pitchFamily="34" charset="0"/>
                <a:cs typeface="Arial" pitchFamily="34" charset="0"/>
              </a:rPr>
              <a:t>i</a:t>
            </a:r>
            <a:r>
              <a:rPr lang="en-US" sz="1600" dirty="0" smtClean="0">
                <a:latin typeface="Arial" pitchFamily="34" charset="0"/>
                <a:cs typeface="Arial" pitchFamily="34" charset="0"/>
              </a:rPr>
              <a:t>) Dengue fever,</a:t>
            </a:r>
          </a:p>
          <a:p>
            <a:pPr lvl="1" algn="just"/>
            <a:r>
              <a:rPr lang="en-US" sz="1600" dirty="0" smtClean="0">
                <a:latin typeface="Arial" pitchFamily="34" charset="0"/>
                <a:cs typeface="Arial" pitchFamily="34" charset="0"/>
              </a:rPr>
              <a:t> (ii) Dengue hemorrhagic fever. </a:t>
            </a:r>
          </a:p>
          <a:p>
            <a:pPr algn="just"/>
            <a:r>
              <a:rPr lang="en-US" sz="1600" b="1" dirty="0" smtClean="0">
                <a:latin typeface="Arial" pitchFamily="34" charset="0"/>
                <a:cs typeface="Arial" pitchFamily="34" charset="0"/>
              </a:rPr>
              <a:t>Dengue </a:t>
            </a:r>
            <a:r>
              <a:rPr lang="en-US" sz="1600" dirty="0" smtClean="0">
                <a:latin typeface="Arial" pitchFamily="34" charset="0"/>
                <a:cs typeface="Arial" pitchFamily="34" charset="0"/>
              </a:rPr>
              <a:t>fever is characterized by an onset of sudden high fever, severe headache</a:t>
            </a:r>
            <a:r>
              <a:rPr lang="en-US" sz="1600" b="1" dirty="0" smtClean="0">
                <a:latin typeface="Arial" pitchFamily="34" charset="0"/>
                <a:cs typeface="Arial" pitchFamily="34" charset="0"/>
              </a:rPr>
              <a:t>, </a:t>
            </a:r>
            <a:r>
              <a:rPr lang="en-US" sz="1600" dirty="0" smtClean="0">
                <a:latin typeface="Arial" pitchFamily="34" charset="0"/>
                <a:cs typeface="Arial" pitchFamily="34" charset="0"/>
              </a:rPr>
              <a:t>pain behind the eyes and in the muscles and joints.</a:t>
            </a:r>
          </a:p>
          <a:p>
            <a:pPr algn="just"/>
            <a:r>
              <a:rPr lang="en-US" sz="1600" b="1" dirty="0" smtClean="0">
                <a:latin typeface="Arial" pitchFamily="34" charset="0"/>
                <a:cs typeface="Arial" pitchFamily="34" charset="0"/>
              </a:rPr>
              <a:t>Dengue hemorrhagic fever</a:t>
            </a:r>
            <a:r>
              <a:rPr lang="en-US" sz="1600" dirty="0" smtClean="0">
                <a:latin typeface="Arial" pitchFamily="34" charset="0"/>
                <a:cs typeface="Arial" pitchFamily="34" charset="0"/>
              </a:rPr>
              <a:t> is an acute infectious viral disease. It is an advanced stage of dengue fever. It is characterized by fever during the initial phase.</a:t>
            </a:r>
          </a:p>
          <a:p>
            <a:pPr algn="just"/>
            <a:r>
              <a:rPr lang="en-US" sz="1600" dirty="0" smtClean="0">
                <a:latin typeface="Arial" pitchFamily="34" charset="0"/>
                <a:cs typeface="Arial" pitchFamily="34" charset="0"/>
              </a:rPr>
              <a:t>Symptoms </a:t>
            </a:r>
          </a:p>
          <a:p>
            <a:pPr lvl="1" algn="just"/>
            <a:r>
              <a:rPr lang="en-US" sz="1600" dirty="0" smtClean="0">
                <a:latin typeface="Arial" pitchFamily="34" charset="0"/>
                <a:cs typeface="Arial" pitchFamily="34" charset="0"/>
              </a:rPr>
              <a:t> Headache, </a:t>
            </a:r>
          </a:p>
          <a:p>
            <a:pPr lvl="1" algn="just"/>
            <a:r>
              <a:rPr lang="en-US" sz="1600" dirty="0" smtClean="0">
                <a:latin typeface="Arial" pitchFamily="34" charset="0"/>
                <a:cs typeface="Arial" pitchFamily="34" charset="0"/>
              </a:rPr>
              <a:t>Pain in the eye, </a:t>
            </a:r>
          </a:p>
          <a:p>
            <a:pPr lvl="1" algn="just"/>
            <a:r>
              <a:rPr lang="en-US" sz="1600" dirty="0" smtClean="0">
                <a:latin typeface="Arial" pitchFamily="34" charset="0"/>
                <a:cs typeface="Arial" pitchFamily="34" charset="0"/>
              </a:rPr>
              <a:t>Joint pain and muscle pain, </a:t>
            </a:r>
          </a:p>
          <a:p>
            <a:pPr lvl="1" algn="just"/>
            <a:r>
              <a:rPr lang="en-US" sz="1600" dirty="0" smtClean="0">
                <a:latin typeface="Arial" pitchFamily="34" charset="0"/>
                <a:cs typeface="Arial" pitchFamily="34" charset="0"/>
              </a:rPr>
              <a:t>Signs of bleeding,</a:t>
            </a:r>
          </a:p>
          <a:p>
            <a:pPr lvl="1" algn="just"/>
            <a:r>
              <a:rPr lang="en-US" sz="1600" dirty="0" smtClean="0">
                <a:latin typeface="Arial" pitchFamily="34" charset="0"/>
                <a:cs typeface="Arial" pitchFamily="34" charset="0"/>
              </a:rPr>
              <a:t> Red tiny spots on the skin, and</a:t>
            </a:r>
          </a:p>
          <a:p>
            <a:pPr lvl="1" algn="just"/>
            <a:r>
              <a:rPr lang="en-US" sz="1600" dirty="0" smtClean="0">
                <a:latin typeface="Arial" pitchFamily="34" charset="0"/>
                <a:cs typeface="Arial" pitchFamily="34" charset="0"/>
              </a:rPr>
              <a:t> Bleeding from nose and gums.</a:t>
            </a:r>
          </a:p>
          <a:p>
            <a:pPr algn="just"/>
            <a:r>
              <a:rPr lang="en-US" sz="1600" b="1" dirty="0" smtClean="0">
                <a:latin typeface="Arial" pitchFamily="34" charset="0"/>
                <a:cs typeface="Arial" pitchFamily="34" charset="0"/>
              </a:rPr>
              <a:t>How does Dengue spread?</a:t>
            </a:r>
          </a:p>
          <a:p>
            <a:pPr algn="just"/>
            <a:r>
              <a:rPr lang="en-US" sz="1600" dirty="0" smtClean="0">
                <a:latin typeface="Arial" pitchFamily="34" charset="0"/>
                <a:cs typeface="Arial" pitchFamily="34" charset="0"/>
              </a:rPr>
              <a:t>Dengue spreads through the bite of an infected </a:t>
            </a:r>
            <a:r>
              <a:rPr lang="en-US" sz="1600" i="1" dirty="0" err="1" smtClean="0">
                <a:latin typeface="Arial" pitchFamily="34" charset="0"/>
                <a:cs typeface="Arial" pitchFamily="34" charset="0"/>
              </a:rPr>
              <a:t>Aedes</a:t>
            </a:r>
            <a:r>
              <a:rPr lang="en-US" sz="1600" i="1" dirty="0" smtClean="0">
                <a:latin typeface="Arial" pitchFamily="34" charset="0"/>
                <a:cs typeface="Arial" pitchFamily="34" charset="0"/>
              </a:rPr>
              <a:t> </a:t>
            </a:r>
            <a:r>
              <a:rPr lang="en-US" sz="1600" i="1" dirty="0" err="1" smtClean="0">
                <a:latin typeface="Arial" pitchFamily="34" charset="0"/>
                <a:cs typeface="Arial" pitchFamily="34" charset="0"/>
              </a:rPr>
              <a:t>aegypti</a:t>
            </a:r>
            <a:r>
              <a:rPr lang="en-US" sz="1600" i="1" dirty="0" smtClean="0">
                <a:latin typeface="Arial" pitchFamily="34" charset="0"/>
                <a:cs typeface="Arial" pitchFamily="34" charset="0"/>
              </a:rPr>
              <a:t> mosquito.</a:t>
            </a:r>
          </a:p>
          <a:p>
            <a:pPr algn="just"/>
            <a:r>
              <a:rPr lang="en-US" sz="1600" dirty="0" smtClean="0">
                <a:latin typeface="Arial" pitchFamily="34" charset="0"/>
                <a:cs typeface="Arial" pitchFamily="34" charset="0"/>
              </a:rPr>
              <a:t>Vaccine-CYD-TDV  in brand name </a:t>
            </a:r>
            <a:r>
              <a:rPr lang="en-US" sz="1600" dirty="0" err="1" smtClean="0">
                <a:latin typeface="Arial" pitchFamily="34" charset="0"/>
                <a:cs typeface="Arial" pitchFamily="34" charset="0"/>
              </a:rPr>
              <a:t>Dengvaxia</a:t>
            </a:r>
            <a:r>
              <a:rPr lang="en-US" sz="1600" dirty="0" smtClean="0">
                <a:latin typeface="Arial" pitchFamily="34" charset="0"/>
                <a:cs typeface="Arial" pitchFamily="34" charset="0"/>
              </a:rPr>
              <a:t> and made by </a:t>
            </a:r>
            <a:r>
              <a:rPr lang="en-US" sz="1600" dirty="0" err="1" smtClean="0">
                <a:latin typeface="Arial" pitchFamily="34" charset="0"/>
                <a:cs typeface="Arial" pitchFamily="34" charset="0"/>
              </a:rPr>
              <a:t>Sanofi</a:t>
            </a:r>
            <a:r>
              <a:rPr lang="en-US" sz="1600" dirty="0" smtClean="0">
                <a:latin typeface="Arial" pitchFamily="34" charset="0"/>
                <a:cs typeface="Arial" pitchFamily="34" charset="0"/>
              </a:rPr>
              <a:t> Pasteur.</a:t>
            </a:r>
          </a:p>
          <a:p>
            <a:pPr algn="just"/>
            <a:r>
              <a:rPr lang="en-US" sz="1600" dirty="0" smtClean="0">
                <a:latin typeface="Arial" pitchFamily="34" charset="0"/>
                <a:cs typeface="Arial" pitchFamily="34" charset="0"/>
              </a:rPr>
              <a:t>Also called Dandy  fever and break bone fever by Benjamin Rush, Dengue Shock Syndrome</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457200" y="304800"/>
            <a:ext cx="8305800"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Dengue </a:t>
            </a:r>
            <a:endParaRPr lang="en-US" dirty="0"/>
          </a:p>
        </p:txBody>
      </p:sp>
      <p:sp>
        <p:nvSpPr>
          <p:cNvPr id="3" name="Content Placeholder 2"/>
          <p:cNvSpPr>
            <a:spLocks noGrp="1"/>
          </p:cNvSpPr>
          <p:nvPr>
            <p:ph idx="1"/>
          </p:nvPr>
        </p:nvSpPr>
        <p:spPr/>
        <p:txBody>
          <a:bodyPr>
            <a:normAutofit fontScale="62500" lnSpcReduction="20000"/>
          </a:bodyPr>
          <a:lstStyle/>
          <a:p>
            <a:pPr algn="just"/>
            <a:r>
              <a:rPr lang="en-US" dirty="0" smtClean="0"/>
              <a:t>Virus to the healthy person and the person becomes infected with dengue. The first symptoms of the disease occur about 5 to 7 days after the infected bite.</a:t>
            </a:r>
          </a:p>
          <a:p>
            <a:pPr algn="just"/>
            <a:r>
              <a:rPr lang="en-US" dirty="0" err="1" smtClean="0"/>
              <a:t>Aedes</a:t>
            </a:r>
            <a:r>
              <a:rPr lang="en-US" dirty="0" smtClean="0"/>
              <a:t> mosquito rests indoors, in closets and other dark places, and is active during day time. Outside, it rests where it is cool and shaded. The female mosquito lays her eggs in stagnant water containers such as coolers, </a:t>
            </a:r>
            <a:r>
              <a:rPr lang="en-US" dirty="0" err="1" smtClean="0"/>
              <a:t>tyres</a:t>
            </a:r>
            <a:r>
              <a:rPr lang="en-US" dirty="0" smtClean="0"/>
              <a:t>, empty buckets etc., in and around homes, and other areas in towns or villages. These eggs become adults in about 10 days.</a:t>
            </a:r>
          </a:p>
          <a:p>
            <a:pPr algn="just"/>
            <a:r>
              <a:rPr lang="en-US" b="1" dirty="0" smtClean="0"/>
              <a:t>Incubation period</a:t>
            </a:r>
          </a:p>
          <a:p>
            <a:pPr algn="just"/>
            <a:r>
              <a:rPr lang="en-US" dirty="0" smtClean="0"/>
              <a:t>The time between the bite of a mosquito carrying dengue virus and the start of symptoms averages 4 to 6 days, with a range of 3 to 14 days.</a:t>
            </a:r>
          </a:p>
          <a:p>
            <a:pPr algn="just"/>
            <a:r>
              <a:rPr lang="en-US" b="1" dirty="0" smtClean="0"/>
              <a:t>Diagnosis</a:t>
            </a:r>
          </a:p>
          <a:p>
            <a:pPr algn="just"/>
            <a:r>
              <a:rPr lang="en-US" dirty="0" smtClean="0"/>
              <a:t>Diagnosis is made through blood tests by scanning for antibodies against dengue viruses. In addition the blood platelets counts also drastically reduce in the infected person.</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Dengue</a:t>
            </a:r>
            <a:endParaRPr lang="en-US" dirty="0"/>
          </a:p>
        </p:txBody>
      </p:sp>
      <p:sp>
        <p:nvSpPr>
          <p:cNvPr id="3" name="Content Placeholder 2"/>
          <p:cNvSpPr>
            <a:spLocks noGrp="1"/>
          </p:cNvSpPr>
          <p:nvPr>
            <p:ph idx="1"/>
          </p:nvPr>
        </p:nvSpPr>
        <p:spPr/>
        <p:txBody>
          <a:bodyPr>
            <a:normAutofit fontScale="55000" lnSpcReduction="20000"/>
          </a:bodyPr>
          <a:lstStyle/>
          <a:p>
            <a:r>
              <a:rPr lang="en-US" b="1" dirty="0" smtClean="0"/>
              <a:t>Symptoms of Dengue fever</a:t>
            </a:r>
          </a:p>
          <a:p>
            <a:pPr lvl="1"/>
            <a:r>
              <a:rPr lang="en-US" dirty="0" smtClean="0"/>
              <a:t>(</a:t>
            </a:r>
            <a:r>
              <a:rPr lang="en-US" dirty="0" err="1" smtClean="0"/>
              <a:t>i</a:t>
            </a:r>
            <a:r>
              <a:rPr lang="en-US" dirty="0" smtClean="0"/>
              <a:t>) Sudden onset of high fever, generally 104-105 °F (40 °C), which may last 4- 5 days.</a:t>
            </a:r>
          </a:p>
          <a:p>
            <a:pPr lvl="1"/>
            <a:r>
              <a:rPr lang="en-US" dirty="0" smtClean="0"/>
              <a:t>(ii) Severe headache mostly in the forehead.</a:t>
            </a:r>
          </a:p>
          <a:p>
            <a:pPr lvl="1"/>
            <a:r>
              <a:rPr lang="en-US" dirty="0" smtClean="0"/>
              <a:t>(iii) pain in the joints and muscles, body aches.</a:t>
            </a:r>
          </a:p>
          <a:p>
            <a:pPr lvl="1"/>
            <a:r>
              <a:rPr lang="en-US" dirty="0" smtClean="0"/>
              <a:t>(iv) Pain behind the eyes which worsens with eye movement.</a:t>
            </a:r>
          </a:p>
          <a:p>
            <a:pPr lvl="1"/>
            <a:r>
              <a:rPr lang="en-US" dirty="0" smtClean="0"/>
              <a:t>(v) Nausea or vomiting.</a:t>
            </a:r>
          </a:p>
          <a:p>
            <a:r>
              <a:rPr lang="en-US" b="1" dirty="0" smtClean="0"/>
              <a:t>Symptoms of Dengue hemorrhagic fever</a:t>
            </a:r>
          </a:p>
          <a:p>
            <a:pPr lvl="1"/>
            <a:r>
              <a:rPr lang="en-US" dirty="0" smtClean="0"/>
              <a:t>(</a:t>
            </a:r>
            <a:r>
              <a:rPr lang="en-US" dirty="0" err="1" smtClean="0"/>
              <a:t>i</a:t>
            </a:r>
            <a:r>
              <a:rPr lang="en-US" dirty="0" smtClean="0"/>
              <a:t>) Severe and continuous pain in the abdomen.</a:t>
            </a:r>
          </a:p>
          <a:p>
            <a:pPr lvl="1"/>
            <a:r>
              <a:rPr lang="en-US" dirty="0" smtClean="0"/>
              <a:t>(ii) Rashes on the skin.</a:t>
            </a:r>
          </a:p>
          <a:p>
            <a:pPr lvl="1"/>
            <a:r>
              <a:rPr lang="en-US" dirty="0" smtClean="0"/>
              <a:t>(iii) Bleeding from the nose, mouth, or in the internal organs.</a:t>
            </a:r>
          </a:p>
          <a:p>
            <a:pPr lvl="1"/>
            <a:r>
              <a:rPr lang="en-US" dirty="0" smtClean="0"/>
              <a:t>(iv) Frequent vomiting with or without blood.</a:t>
            </a:r>
          </a:p>
          <a:p>
            <a:pPr lvl="1"/>
            <a:r>
              <a:rPr lang="en-US" dirty="0" smtClean="0"/>
              <a:t>(v) Black stools due to internal bleeding.</a:t>
            </a:r>
          </a:p>
          <a:p>
            <a:pPr lvl="1"/>
            <a:r>
              <a:rPr lang="en-US" dirty="0" smtClean="0"/>
              <a:t>(vi) Excessive thirst (dry mouth).</a:t>
            </a:r>
          </a:p>
          <a:p>
            <a:pPr lvl="1"/>
            <a:r>
              <a:rPr lang="en-US" dirty="0" smtClean="0"/>
              <a:t>(vii) Pale, cold skin, weakness.</a:t>
            </a:r>
          </a:p>
          <a:p>
            <a:r>
              <a:rPr lang="en-US" b="1" dirty="0" smtClean="0"/>
              <a:t>Prevention</a:t>
            </a:r>
          </a:p>
          <a:p>
            <a:pPr lvl="1"/>
            <a:r>
              <a:rPr lang="en-US" dirty="0" smtClean="0"/>
              <a:t>(</a:t>
            </a:r>
            <a:r>
              <a:rPr lang="en-US" dirty="0" err="1" smtClean="0"/>
              <a:t>i</a:t>
            </a:r>
            <a:r>
              <a:rPr lang="en-US" dirty="0" smtClean="0"/>
              <a:t>) Avoid water stagnation for more than 72 hours so that the mosquitoes do not breed there.</a:t>
            </a:r>
          </a:p>
          <a:p>
            <a:pPr lvl="1"/>
            <a:r>
              <a:rPr lang="en-US" dirty="0" smtClean="0"/>
              <a:t>(ii) Prevent mosquito breeding in stored water bodies, like ponds, wells etc.</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Dengue</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(iii) Destroy discarded objects like old </a:t>
            </a:r>
            <a:r>
              <a:rPr lang="en-US" dirty="0" err="1" smtClean="0"/>
              <a:t>tyres</a:t>
            </a:r>
            <a:r>
              <a:rPr lang="en-US" dirty="0" smtClean="0"/>
              <a:t>, bottles, etc. as they collect and store</a:t>
            </a:r>
          </a:p>
          <a:p>
            <a:r>
              <a:rPr lang="en-US" dirty="0" smtClean="0"/>
              <a:t>rain water.</a:t>
            </a:r>
          </a:p>
          <a:p>
            <a:r>
              <a:rPr lang="en-US" dirty="0" smtClean="0"/>
              <a:t>(iv) Use mosquito repellents and wear long sleeved clothes to curtail exposure.</a:t>
            </a:r>
          </a:p>
          <a:p>
            <a:r>
              <a:rPr lang="en-US" dirty="0" smtClean="0"/>
              <a:t>(v) Use mosquito nets, also during daytime.</a:t>
            </a:r>
          </a:p>
          <a:p>
            <a:r>
              <a:rPr lang="en-US" dirty="0" smtClean="0"/>
              <a:t>(vi) Avoid outdoor activities during dawn or dusk when these mosquitoes are most</a:t>
            </a:r>
          </a:p>
          <a:p>
            <a:r>
              <a:rPr lang="en-US" dirty="0" smtClean="0"/>
              <a:t>active.</a:t>
            </a:r>
          </a:p>
          <a:p>
            <a:r>
              <a:rPr lang="en-US" dirty="0" smtClean="0"/>
              <a:t>(vii) Patients suffering from dengue fever must be isolated for at least 5 days.</a:t>
            </a:r>
          </a:p>
          <a:p>
            <a:r>
              <a:rPr lang="en-US" dirty="0" smtClean="0"/>
              <a:t>(viii)Report to the nearest health centre for any suspected case of Dengue fever.</a:t>
            </a:r>
          </a:p>
          <a:p>
            <a:r>
              <a:rPr lang="en-US" b="1" dirty="0" smtClean="0"/>
              <a:t>Treatment for dengue and dengue hemorrhagic fever</a:t>
            </a:r>
          </a:p>
          <a:p>
            <a:r>
              <a:rPr lang="en-US" dirty="0" smtClean="0"/>
              <a:t>There is no specific treatment for dengue fever. Persons with dengue fever should</a:t>
            </a:r>
          </a:p>
          <a:p>
            <a:r>
              <a:rPr lang="en-US" dirty="0" smtClean="0"/>
              <a:t>rest and drink plenty of fluids. Dengue hemorrhagic fever is treated by replacing</a:t>
            </a:r>
          </a:p>
          <a:p>
            <a:r>
              <a:rPr lang="en-US" dirty="0" smtClean="0"/>
              <a:t>lost fluids. Some patients need blood transfusions to control bleeding.</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SOME IMPORTANT TERMS TO REMEMBER</a:t>
            </a:r>
            <a:endParaRPr lang="en-US" dirty="0"/>
          </a:p>
        </p:txBody>
      </p:sp>
      <p:sp>
        <p:nvSpPr>
          <p:cNvPr id="3" name="Content Placeholder 2"/>
          <p:cNvSpPr>
            <a:spLocks noGrp="1"/>
          </p:cNvSpPr>
          <p:nvPr>
            <p:ph idx="1"/>
          </p:nvPr>
        </p:nvSpPr>
        <p:spPr>
          <a:xfrm>
            <a:off x="457200" y="1775191"/>
            <a:ext cx="8458200" cy="4625609"/>
          </a:xfrm>
        </p:spPr>
        <p:txBody>
          <a:bodyPr>
            <a:noAutofit/>
          </a:bodyPr>
          <a:lstStyle/>
          <a:p>
            <a:pPr algn="just"/>
            <a:r>
              <a:rPr lang="en-US" sz="2400" b="1" dirty="0" smtClean="0">
                <a:latin typeface="Arial" pitchFamily="34" charset="0"/>
                <a:cs typeface="Arial" pitchFamily="34" charset="0"/>
              </a:rPr>
              <a:t>Pandemic : </a:t>
            </a:r>
            <a:r>
              <a:rPr lang="en-US" sz="2400" dirty="0" smtClean="0">
                <a:latin typeface="Arial" pitchFamily="34" charset="0"/>
                <a:cs typeface="Arial" pitchFamily="34" charset="0"/>
              </a:rPr>
              <a:t>A disease which is found all over the world e.g. AIDS.</a:t>
            </a:r>
          </a:p>
          <a:p>
            <a:pPr algn="just"/>
            <a:r>
              <a:rPr lang="en-US" sz="2400" b="1" dirty="0" smtClean="0">
                <a:latin typeface="Arial" pitchFamily="34" charset="0"/>
                <a:cs typeface="Arial" pitchFamily="34" charset="0"/>
              </a:rPr>
              <a:t>Interferon : </a:t>
            </a:r>
            <a:r>
              <a:rPr lang="en-US" sz="2400" dirty="0" smtClean="0">
                <a:latin typeface="Arial" pitchFamily="34" charset="0"/>
                <a:cs typeface="Arial" pitchFamily="34" charset="0"/>
              </a:rPr>
              <a:t>Type of proteins produced by infected cells of the body when attacked by a virus, which act to prevent the further development of the virus.</a:t>
            </a:r>
          </a:p>
          <a:p>
            <a:pPr algn="just"/>
            <a:r>
              <a:rPr lang="en-US" sz="2400" b="1" dirty="0" smtClean="0">
                <a:latin typeface="Arial" pitchFamily="34" charset="0"/>
                <a:cs typeface="Arial" pitchFamily="34" charset="0"/>
              </a:rPr>
              <a:t>Inoculation : </a:t>
            </a:r>
            <a:r>
              <a:rPr lang="en-US" sz="2400" dirty="0" smtClean="0">
                <a:latin typeface="Arial" pitchFamily="34" charset="0"/>
                <a:cs typeface="Arial" pitchFamily="34" charset="0"/>
              </a:rPr>
              <a:t>Introduction of antigenic material inside the body to prevent suffering from a disease.</a:t>
            </a:r>
          </a:p>
          <a:p>
            <a:pPr algn="just"/>
            <a:r>
              <a:rPr lang="en-US" sz="2400" b="1" dirty="0" smtClean="0">
                <a:latin typeface="Arial" pitchFamily="34" charset="0"/>
                <a:cs typeface="Arial" pitchFamily="34" charset="0"/>
              </a:rPr>
              <a:t>Vaccination : </a:t>
            </a:r>
            <a:r>
              <a:rPr lang="en-US" sz="2400" dirty="0" smtClean="0">
                <a:latin typeface="Arial" pitchFamily="34" charset="0"/>
                <a:cs typeface="Arial" pitchFamily="34" charset="0"/>
              </a:rPr>
              <a:t>Injection of a weak strain of a specific bacterium (Vaccine) in order to secure immunity against the corresponding disease. It is also called </a:t>
            </a:r>
            <a:r>
              <a:rPr lang="en-US" sz="2400" dirty="0" err="1" smtClean="0">
                <a:latin typeface="Arial" pitchFamily="34" charset="0"/>
                <a:cs typeface="Arial" pitchFamily="34" charset="0"/>
              </a:rPr>
              <a:t>immunisation</a:t>
            </a:r>
            <a:r>
              <a:rPr lang="en-US" sz="2400" dirty="0" smtClean="0">
                <a:latin typeface="Arial" pitchFamily="34" charset="0"/>
                <a:cs typeface="Arial" pitchFamily="34" charset="0"/>
              </a:rPr>
              <a:t>.</a:t>
            </a:r>
          </a:p>
          <a:p>
            <a:pPr algn="just"/>
            <a:r>
              <a:rPr lang="en-US" sz="2400" b="1" dirty="0" smtClean="0">
                <a:latin typeface="Arial" pitchFamily="34" charset="0"/>
                <a:cs typeface="Arial" pitchFamily="34" charset="0"/>
              </a:rPr>
              <a:t>Incubation period : </a:t>
            </a:r>
            <a:r>
              <a:rPr lang="en-US" sz="2400" dirty="0" smtClean="0">
                <a:latin typeface="Arial" pitchFamily="34" charset="0"/>
                <a:cs typeface="Arial" pitchFamily="34" charset="0"/>
              </a:rPr>
              <a:t>The period between entry of pathogen inside a healthy body and appearance of the symptoms of the disease.</a:t>
            </a: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152400" y="152400"/>
            <a:ext cx="88392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381000" y="152400"/>
            <a:ext cx="84582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srcRect/>
          <a:stretch>
            <a:fillRect/>
          </a:stretch>
        </p:blipFill>
        <p:spPr bwMode="auto">
          <a:xfrm>
            <a:off x="152400" y="152400"/>
            <a:ext cx="883920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09600" y="152400"/>
            <a:ext cx="80010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152400" y="152400"/>
            <a:ext cx="8763000"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76200" y="0"/>
            <a:ext cx="89916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Protozoal</a:t>
            </a:r>
            <a:r>
              <a:rPr lang="en-US" dirty="0" smtClean="0"/>
              <a:t> disease</a:t>
            </a:r>
            <a:endParaRPr lang="en-US" dirty="0"/>
          </a:p>
        </p:txBody>
      </p:sp>
      <p:sp>
        <p:nvSpPr>
          <p:cNvPr id="3" name="Content Placeholder 2"/>
          <p:cNvSpPr>
            <a:spLocks noGrp="1"/>
          </p:cNvSpPr>
          <p:nvPr>
            <p:ph idx="1"/>
          </p:nvPr>
        </p:nvSpPr>
        <p:spPr>
          <a:xfrm>
            <a:off x="228600" y="1646237"/>
            <a:ext cx="8686800" cy="4830763"/>
          </a:xfrm>
        </p:spPr>
        <p:txBody>
          <a:bodyPr>
            <a:normAutofit fontScale="92500" lnSpcReduction="10000"/>
          </a:bodyPr>
          <a:lstStyle/>
          <a:p>
            <a:pPr algn="just"/>
            <a:r>
              <a:rPr lang="en-US" dirty="0" smtClean="0"/>
              <a:t> </a:t>
            </a:r>
            <a:r>
              <a:rPr lang="en-US" b="1" i="1" dirty="0"/>
              <a:t>M</a:t>
            </a:r>
            <a:r>
              <a:rPr lang="en-US" b="1" i="1" dirty="0" smtClean="0"/>
              <a:t>alaria</a:t>
            </a:r>
            <a:r>
              <a:rPr lang="en-US" i="1" dirty="0"/>
              <a:t>, </a:t>
            </a:r>
            <a:r>
              <a:rPr lang="en-US" dirty="0"/>
              <a:t>a disease man has been fighting since </a:t>
            </a:r>
            <a:r>
              <a:rPr lang="en-US" dirty="0" smtClean="0"/>
              <a:t>many years</a:t>
            </a:r>
          </a:p>
          <a:p>
            <a:pPr algn="just"/>
            <a:r>
              <a:rPr lang="en-US" dirty="0" smtClean="0"/>
              <a:t> </a:t>
            </a:r>
            <a:r>
              <a:rPr lang="en-US" i="1" dirty="0"/>
              <a:t>Plasmodium, </a:t>
            </a:r>
            <a:r>
              <a:rPr lang="en-US" i="1" dirty="0" smtClean="0"/>
              <a:t> </a:t>
            </a:r>
            <a:r>
              <a:rPr lang="en-US" dirty="0" smtClean="0"/>
              <a:t>a pathogen a </a:t>
            </a:r>
            <a:r>
              <a:rPr lang="en-US" dirty="0"/>
              <a:t>tiny protozoan is responsible for this disease</a:t>
            </a:r>
            <a:r>
              <a:rPr lang="en-US" dirty="0" smtClean="0"/>
              <a:t>.</a:t>
            </a:r>
          </a:p>
          <a:p>
            <a:pPr algn="just"/>
            <a:r>
              <a:rPr lang="en-US" dirty="0" smtClean="0"/>
              <a:t> Different species </a:t>
            </a:r>
            <a:r>
              <a:rPr lang="en-US" dirty="0"/>
              <a:t>of </a:t>
            </a:r>
            <a:r>
              <a:rPr lang="en-US" i="1" dirty="0"/>
              <a:t>Plasmodium </a:t>
            </a:r>
            <a:endParaRPr lang="en-US" i="1" dirty="0" smtClean="0"/>
          </a:p>
          <a:p>
            <a:pPr lvl="1" algn="just"/>
            <a:r>
              <a:rPr lang="en-US" i="1" dirty="0" smtClean="0"/>
              <a:t>P.  </a:t>
            </a:r>
            <a:r>
              <a:rPr lang="en-US" i="1" dirty="0" err="1"/>
              <a:t>vivax</a:t>
            </a:r>
            <a:r>
              <a:rPr lang="en-US" i="1" dirty="0" smtClean="0"/>
              <a:t>,</a:t>
            </a:r>
          </a:p>
          <a:p>
            <a:pPr lvl="1" algn="just"/>
            <a:r>
              <a:rPr lang="en-US" i="1" dirty="0" smtClean="0"/>
              <a:t>P. </a:t>
            </a:r>
            <a:r>
              <a:rPr lang="en-US" i="1" dirty="0" err="1" smtClean="0"/>
              <a:t>ovale</a:t>
            </a:r>
            <a:r>
              <a:rPr lang="en-US" i="1" dirty="0" smtClean="0"/>
              <a:t> </a:t>
            </a:r>
          </a:p>
          <a:p>
            <a:pPr lvl="1" algn="just"/>
            <a:r>
              <a:rPr lang="en-US" i="1" dirty="0" smtClean="0"/>
              <a:t>P. malaria </a:t>
            </a:r>
            <a:r>
              <a:rPr lang="en-US" dirty="0" smtClean="0"/>
              <a:t>and</a:t>
            </a:r>
          </a:p>
          <a:p>
            <a:pPr lvl="1" algn="just"/>
            <a:r>
              <a:rPr lang="en-US" i="1" dirty="0" smtClean="0"/>
              <a:t> </a:t>
            </a:r>
            <a:r>
              <a:rPr lang="en-US" i="1" dirty="0"/>
              <a:t>P. </a:t>
            </a:r>
            <a:r>
              <a:rPr lang="en-US" i="1" dirty="0" err="1" smtClean="0"/>
              <a:t>falciparum</a:t>
            </a:r>
            <a:endParaRPr lang="en-US" i="1" dirty="0" smtClean="0"/>
          </a:p>
          <a:p>
            <a:pPr lvl="1" algn="just">
              <a:buNone/>
            </a:pPr>
            <a:r>
              <a:rPr lang="en-US" dirty="0" smtClean="0"/>
              <a:t>Of  </a:t>
            </a:r>
            <a:r>
              <a:rPr lang="en-US" dirty="0"/>
              <a:t>these, malignant malaria </a:t>
            </a:r>
            <a:r>
              <a:rPr lang="en-US" dirty="0" smtClean="0"/>
              <a:t>caused by </a:t>
            </a:r>
            <a:r>
              <a:rPr lang="en-US" i="1" dirty="0" smtClean="0"/>
              <a:t>P.  </a:t>
            </a:r>
            <a:r>
              <a:rPr lang="en-US" i="1" dirty="0" err="1"/>
              <a:t>falciparum</a:t>
            </a:r>
            <a:r>
              <a:rPr lang="en-US" i="1" dirty="0"/>
              <a:t> </a:t>
            </a:r>
            <a:r>
              <a:rPr lang="en-US" i="1" dirty="0" smtClean="0"/>
              <a:t> </a:t>
            </a:r>
            <a:r>
              <a:rPr lang="en-US" dirty="0" smtClean="0"/>
              <a:t>is the most </a:t>
            </a:r>
            <a:r>
              <a:rPr lang="en-US" dirty="0"/>
              <a:t>serious one and can even be fatal.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 Malaria</a:t>
            </a:r>
            <a:endParaRPr lang="en-US" dirty="0"/>
          </a:p>
        </p:txBody>
      </p:sp>
      <p:sp>
        <p:nvSpPr>
          <p:cNvPr id="3" name="Content Placeholder 2"/>
          <p:cNvSpPr>
            <a:spLocks noGrp="1"/>
          </p:cNvSpPr>
          <p:nvPr>
            <p:ph idx="1"/>
          </p:nvPr>
        </p:nvSpPr>
        <p:spPr>
          <a:xfrm>
            <a:off x="-152400" y="1295400"/>
            <a:ext cx="9220200" cy="5638800"/>
          </a:xfrm>
        </p:spPr>
        <p:txBody>
          <a:bodyPr>
            <a:noAutofit/>
          </a:bodyPr>
          <a:lstStyle/>
          <a:p>
            <a:pPr algn="just"/>
            <a:r>
              <a:rPr lang="en-US" sz="1800" b="1" dirty="0" smtClean="0">
                <a:latin typeface="Arial" pitchFamily="34" charset="0"/>
                <a:cs typeface="Arial" pitchFamily="34" charset="0"/>
              </a:rPr>
              <a:t>Pathogen : Malarial parasite (different species of </a:t>
            </a:r>
            <a:r>
              <a:rPr lang="en-US" sz="1800" b="1" i="1" dirty="0" smtClean="0">
                <a:latin typeface="Arial" pitchFamily="34" charset="0"/>
                <a:cs typeface="Arial" pitchFamily="34" charset="0"/>
              </a:rPr>
              <a:t>Plasmodium)</a:t>
            </a:r>
          </a:p>
          <a:p>
            <a:pPr algn="just"/>
            <a:r>
              <a:rPr lang="en-US" sz="1800" b="1" dirty="0" smtClean="0">
                <a:latin typeface="Arial" pitchFamily="34" charset="0"/>
                <a:cs typeface="Arial" pitchFamily="34" charset="0"/>
              </a:rPr>
              <a:t>Mode of transmission : By bite of female </a:t>
            </a:r>
            <a:r>
              <a:rPr lang="en-US" sz="1800" b="1" i="1" dirty="0" smtClean="0">
                <a:latin typeface="Arial" pitchFamily="34" charset="0"/>
                <a:cs typeface="Arial" pitchFamily="34" charset="0"/>
              </a:rPr>
              <a:t>Anopheles mosquitoes</a:t>
            </a:r>
          </a:p>
          <a:p>
            <a:pPr algn="just"/>
            <a:r>
              <a:rPr lang="en-US" sz="1800" b="1" dirty="0" smtClean="0">
                <a:latin typeface="Arial" pitchFamily="34" charset="0"/>
                <a:cs typeface="Arial" pitchFamily="34" charset="0"/>
              </a:rPr>
              <a:t>Incubation period : Approximately 12 days</a:t>
            </a:r>
          </a:p>
          <a:p>
            <a:pPr algn="just"/>
            <a:r>
              <a:rPr lang="en-US" sz="1800" b="1" dirty="0" smtClean="0">
                <a:latin typeface="Arial" pitchFamily="34" charset="0"/>
                <a:cs typeface="Arial" pitchFamily="34" charset="0"/>
              </a:rPr>
              <a:t>Symptoms</a:t>
            </a:r>
          </a:p>
          <a:p>
            <a:pPr lvl="1" algn="just"/>
            <a:r>
              <a:rPr lang="en-US" sz="1800" dirty="0" smtClean="0">
                <a:latin typeface="Arial" pitchFamily="34" charset="0"/>
                <a:cs typeface="Arial" pitchFamily="34" charset="0"/>
              </a:rPr>
              <a:t>(</a:t>
            </a:r>
            <a:r>
              <a:rPr lang="en-US" sz="1800" dirty="0" err="1" smtClean="0">
                <a:latin typeface="Arial" pitchFamily="34" charset="0"/>
                <a:cs typeface="Arial" pitchFamily="34" charset="0"/>
              </a:rPr>
              <a:t>i</a:t>
            </a:r>
            <a:r>
              <a:rPr lang="en-US" sz="1800" dirty="0" smtClean="0">
                <a:latin typeface="Arial" pitchFamily="34" charset="0"/>
                <a:cs typeface="Arial" pitchFamily="34" charset="0"/>
              </a:rPr>
              <a:t>) Headache, nausea and muscular pain.</a:t>
            </a:r>
          </a:p>
          <a:p>
            <a:pPr lvl="1" algn="just"/>
            <a:r>
              <a:rPr lang="en-US" sz="1800" dirty="0" smtClean="0">
                <a:latin typeface="Arial" pitchFamily="34" charset="0"/>
                <a:cs typeface="Arial" pitchFamily="34" charset="0"/>
              </a:rPr>
              <a:t>(ii) Feeling of chilliness and shivering followed by fever which becomes normal along with sweating after some time.</a:t>
            </a:r>
          </a:p>
          <a:p>
            <a:pPr lvl="1" algn="just"/>
            <a:r>
              <a:rPr lang="en-US" sz="1800" dirty="0" smtClean="0">
                <a:latin typeface="Arial" pitchFamily="34" charset="0"/>
                <a:cs typeface="Arial" pitchFamily="34" charset="0"/>
              </a:rPr>
              <a:t>(iii) The patient becomes weak and </a:t>
            </a:r>
            <a:r>
              <a:rPr lang="en-US" sz="1800" dirty="0" err="1" smtClean="0">
                <a:latin typeface="Arial" pitchFamily="34" charset="0"/>
                <a:cs typeface="Arial" pitchFamily="34" charset="0"/>
              </a:rPr>
              <a:t>anaemic</a:t>
            </a:r>
            <a:r>
              <a:rPr lang="en-US" sz="1800" dirty="0" smtClean="0">
                <a:latin typeface="Arial" pitchFamily="34" charset="0"/>
                <a:cs typeface="Arial" pitchFamily="34" charset="0"/>
              </a:rPr>
              <a:t>.</a:t>
            </a:r>
          </a:p>
          <a:p>
            <a:pPr lvl="1" algn="just"/>
            <a:r>
              <a:rPr lang="en-US" sz="1800" dirty="0" smtClean="0">
                <a:latin typeface="Arial" pitchFamily="34" charset="0"/>
                <a:cs typeface="Arial" pitchFamily="34" charset="0"/>
              </a:rPr>
              <a:t>(iv) If not treated properly secondary complications may lead to death.</a:t>
            </a:r>
          </a:p>
          <a:p>
            <a:pPr algn="just"/>
            <a:r>
              <a:rPr lang="en-US" sz="1800" b="1" dirty="0" smtClean="0">
                <a:latin typeface="Arial" pitchFamily="34" charset="0"/>
                <a:cs typeface="Arial" pitchFamily="34" charset="0"/>
              </a:rPr>
              <a:t>Prevention and cure</a:t>
            </a:r>
          </a:p>
          <a:p>
            <a:pPr lvl="1" algn="just"/>
            <a:r>
              <a:rPr lang="en-US" sz="1800" dirty="0" smtClean="0">
                <a:latin typeface="Arial" pitchFamily="34" charset="0"/>
                <a:cs typeface="Arial" pitchFamily="34" charset="0"/>
              </a:rPr>
              <a:t>(</a:t>
            </a:r>
            <a:r>
              <a:rPr lang="en-US" sz="1800" dirty="0" err="1" smtClean="0">
                <a:latin typeface="Arial" pitchFamily="34" charset="0"/>
                <a:cs typeface="Arial" pitchFamily="34" charset="0"/>
              </a:rPr>
              <a:t>i</a:t>
            </a:r>
            <a:r>
              <a:rPr lang="en-US" sz="1800" dirty="0" smtClean="0">
                <a:latin typeface="Arial" pitchFamily="34" charset="0"/>
                <a:cs typeface="Arial" pitchFamily="34" charset="0"/>
              </a:rPr>
              <a:t>) Fitting of double door and windows (with “</a:t>
            </a:r>
            <a:r>
              <a:rPr lang="en-US" sz="1800" dirty="0" err="1" smtClean="0">
                <a:latin typeface="Arial" pitchFamily="34" charset="0"/>
                <a:cs typeface="Arial" pitchFamily="34" charset="0"/>
              </a:rPr>
              <a:t>Jali</a:t>
            </a:r>
            <a:r>
              <a:rPr lang="en-US" sz="1800" dirty="0" smtClean="0">
                <a:latin typeface="Arial" pitchFamily="34" charset="0"/>
                <a:cs typeface="Arial" pitchFamily="34" charset="0"/>
              </a:rPr>
              <a:t>” i.e. wire mesh) in the house to prevent entry of mosquitoes.</a:t>
            </a:r>
          </a:p>
          <a:p>
            <a:pPr lvl="1" algn="just"/>
            <a:r>
              <a:rPr lang="en-US" sz="1800" dirty="0" smtClean="0">
                <a:latin typeface="Arial" pitchFamily="34" charset="0"/>
                <a:cs typeface="Arial" pitchFamily="34" charset="0"/>
              </a:rPr>
              <a:t>(ii) Use of mosquito net and mosquito repellents.</a:t>
            </a:r>
          </a:p>
          <a:p>
            <a:pPr lvl="1" algn="just"/>
            <a:r>
              <a:rPr lang="en-US" sz="1800" dirty="0" smtClean="0">
                <a:latin typeface="Arial" pitchFamily="34" charset="0"/>
                <a:cs typeface="Arial" pitchFamily="34" charset="0"/>
              </a:rPr>
              <a:t>(iii) No water should be allowed to collect in ditches or other open spaces to prevent mosquito breeding.</a:t>
            </a:r>
          </a:p>
          <a:p>
            <a:pPr lvl="1" algn="just"/>
            <a:r>
              <a:rPr lang="en-US" sz="1800" dirty="0" smtClean="0">
                <a:latin typeface="Arial" pitchFamily="34" charset="0"/>
                <a:cs typeface="Arial" pitchFamily="34" charset="0"/>
              </a:rPr>
              <a:t>(iv) Sprinkling of kerosene oil in ditches or other open spaces where water gets collected.</a:t>
            </a:r>
          </a:p>
          <a:p>
            <a:pPr lvl="1" algn="just"/>
            <a:r>
              <a:rPr lang="en-US" sz="1800" dirty="0" smtClean="0">
                <a:latin typeface="Arial" pitchFamily="34" charset="0"/>
                <a:cs typeface="Arial" pitchFamily="34" charset="0"/>
              </a:rPr>
              <a:t>(v) </a:t>
            </a:r>
            <a:r>
              <a:rPr lang="en-US" sz="1800" dirty="0" err="1" smtClean="0">
                <a:latin typeface="Arial" pitchFamily="34" charset="0"/>
                <a:cs typeface="Arial" pitchFamily="34" charset="0"/>
              </a:rPr>
              <a:t>Antimalarial</a:t>
            </a:r>
            <a:r>
              <a:rPr lang="en-US" sz="1800" dirty="0" smtClean="0">
                <a:latin typeface="Arial" pitchFamily="34" charset="0"/>
                <a:cs typeface="Arial" pitchFamily="34" charset="0"/>
              </a:rPr>
              <a:t> drugs( </a:t>
            </a:r>
            <a:r>
              <a:rPr lang="en-US" sz="1800" dirty="0" err="1" smtClean="0">
                <a:latin typeface="Arial" pitchFamily="34" charset="0"/>
                <a:cs typeface="Arial" pitchFamily="34" charset="0"/>
              </a:rPr>
              <a:t>Quanin</a:t>
            </a:r>
            <a:r>
              <a:rPr lang="en-US" sz="1800" dirty="0" smtClean="0">
                <a:latin typeface="Arial" pitchFamily="34" charset="0"/>
                <a:cs typeface="Arial" pitchFamily="34" charset="0"/>
              </a:rPr>
              <a:t>) to be taken.</a:t>
            </a:r>
          </a:p>
          <a:p>
            <a:pPr algn="just"/>
            <a:endParaRPr lang="en-US" sz="1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Malaria</a:t>
            </a:r>
            <a:endParaRPr lang="en-US" dirty="0"/>
          </a:p>
        </p:txBody>
      </p:sp>
      <p:pic>
        <p:nvPicPr>
          <p:cNvPr id="4" name="Plamodium life cycle.mp4">
            <a:hlinkClick r:id="" action="ppaction://media"/>
          </p:cNvPr>
          <p:cNvPicPr>
            <a:picLocks noGrp="1" noRot="1" noChangeAspect="1"/>
          </p:cNvPicPr>
          <p:nvPr>
            <p:ph idx="1"/>
            <a:videoFile r:link="rId1"/>
          </p:nvPr>
        </p:nvPicPr>
        <p:blipFill>
          <a:blip r:embed="rId3"/>
          <a:stretch>
            <a:fillRect/>
          </a:stretch>
        </p:blipFill>
        <p:spPr>
          <a:xfrm>
            <a:off x="228600" y="1676400"/>
            <a:ext cx="8686800"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152400" y="228600"/>
            <a:ext cx="861060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a:t>
            </a:r>
            <a:endParaRPr lang="en-US" dirty="0"/>
          </a:p>
        </p:txBody>
      </p:sp>
      <p:sp>
        <p:nvSpPr>
          <p:cNvPr id="3" name="Content Placeholder 2"/>
          <p:cNvSpPr>
            <a:spLocks noGrp="1"/>
          </p:cNvSpPr>
          <p:nvPr>
            <p:ph idx="1"/>
          </p:nvPr>
        </p:nvSpPr>
        <p:spPr/>
        <p:txBody>
          <a:bodyPr>
            <a:normAutofit/>
          </a:bodyPr>
          <a:lstStyle/>
          <a:p>
            <a:pPr algn="just"/>
            <a:r>
              <a:rPr lang="en-US" dirty="0"/>
              <a:t>Any condition which interferes with the normal functioning of the body is </a:t>
            </a:r>
            <a:r>
              <a:rPr lang="en-US" dirty="0" smtClean="0"/>
              <a:t>called a </a:t>
            </a:r>
            <a:r>
              <a:rPr lang="en-US" dirty="0"/>
              <a:t>disease</a:t>
            </a:r>
            <a:r>
              <a:rPr lang="en-US" dirty="0" smtClean="0"/>
              <a:t>.</a:t>
            </a:r>
          </a:p>
          <a:p>
            <a:pPr algn="just"/>
            <a:r>
              <a:rPr lang="en-US" dirty="0" smtClean="0"/>
              <a:t> </a:t>
            </a:r>
            <a:r>
              <a:rPr lang="en-US" dirty="0"/>
              <a:t>In other words, disease may be defined as a disorder in the </a:t>
            </a:r>
            <a:r>
              <a:rPr lang="en-US" dirty="0" smtClean="0"/>
              <a:t>physical, physiological</a:t>
            </a:r>
            <a:r>
              <a:rPr lang="en-US" dirty="0"/>
              <a:t>, psychological or social state of a person caused due to </a:t>
            </a:r>
            <a:r>
              <a:rPr lang="en-US" dirty="0" smtClean="0"/>
              <a:t>nutritional deficiency</a:t>
            </a:r>
            <a:r>
              <a:rPr lang="en-US" dirty="0"/>
              <a:t>, physiological disorder, genetic disorder, pathogen or any other reason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28600" y="228600"/>
            <a:ext cx="8686800"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304800" y="152400"/>
            <a:ext cx="84582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76200" y="171450"/>
            <a:ext cx="8991600" cy="6305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P. </a:t>
            </a:r>
            <a:r>
              <a:rPr lang="en-US" i="1" dirty="0" err="1" smtClean="0"/>
              <a:t>vivax</a:t>
            </a:r>
            <a:r>
              <a:rPr lang="en-US" i="1" dirty="0" smtClean="0"/>
              <a:t/>
            </a:r>
            <a:br>
              <a:rPr lang="en-US" i="1" dirty="0" smtClean="0"/>
            </a:br>
            <a:endParaRPr lang="en-US" dirty="0"/>
          </a:p>
        </p:txBody>
      </p:sp>
      <p:sp>
        <p:nvSpPr>
          <p:cNvPr id="3" name="Content Placeholder 2"/>
          <p:cNvSpPr>
            <a:spLocks noGrp="1"/>
          </p:cNvSpPr>
          <p:nvPr>
            <p:ph idx="1"/>
          </p:nvPr>
        </p:nvSpPr>
        <p:spPr/>
        <p:txBody>
          <a:bodyPr/>
          <a:lstStyle/>
          <a:p>
            <a:pPr algn="just"/>
            <a:r>
              <a:rPr lang="en-US" i="1" dirty="0" smtClean="0"/>
              <a:t>P. </a:t>
            </a:r>
            <a:r>
              <a:rPr lang="en-US" i="1" dirty="0" err="1" smtClean="0"/>
              <a:t>vivax</a:t>
            </a:r>
            <a:endParaRPr lang="en-US" i="1" dirty="0" smtClean="0"/>
          </a:p>
          <a:p>
            <a:pPr algn="just"/>
            <a:r>
              <a:rPr lang="en-US" dirty="0"/>
              <a:t> </a:t>
            </a:r>
            <a:r>
              <a:rPr lang="en-US" dirty="0" smtClean="0"/>
              <a:t>Duration 8 days.</a:t>
            </a:r>
          </a:p>
          <a:p>
            <a:pPr algn="just"/>
            <a:r>
              <a:rPr lang="en-US" dirty="0" smtClean="0"/>
              <a:t>Duration of cycle 48 hr.</a:t>
            </a:r>
          </a:p>
          <a:p>
            <a:pPr algn="just"/>
            <a:r>
              <a:rPr lang="en-US" dirty="0" smtClean="0"/>
              <a:t>Incubation period 14days.</a:t>
            </a:r>
          </a:p>
          <a:p>
            <a:pPr algn="just"/>
            <a:r>
              <a:rPr lang="en-US" dirty="0" smtClean="0"/>
              <a:t>Type and effects –Benign tertian, death rate low</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P. </a:t>
            </a:r>
            <a:r>
              <a:rPr lang="en-US" i="1" dirty="0" err="1" smtClean="0"/>
              <a:t>malariae</a:t>
            </a:r>
            <a:r>
              <a:rPr lang="en-US" i="1" dirty="0" smtClean="0"/>
              <a:t/>
            </a:r>
            <a:br>
              <a:rPr lang="en-US" i="1" dirty="0" smtClean="0"/>
            </a:br>
            <a:endParaRPr lang="en-US" dirty="0"/>
          </a:p>
        </p:txBody>
      </p:sp>
      <p:sp>
        <p:nvSpPr>
          <p:cNvPr id="3" name="Content Placeholder 2"/>
          <p:cNvSpPr>
            <a:spLocks noGrp="1"/>
          </p:cNvSpPr>
          <p:nvPr>
            <p:ph idx="1"/>
          </p:nvPr>
        </p:nvSpPr>
        <p:spPr/>
        <p:txBody>
          <a:bodyPr/>
          <a:lstStyle/>
          <a:p>
            <a:r>
              <a:rPr lang="en-US" i="1" dirty="0" smtClean="0"/>
              <a:t>P. </a:t>
            </a:r>
            <a:r>
              <a:rPr lang="en-US" i="1" dirty="0" err="1" smtClean="0"/>
              <a:t>malariae</a:t>
            </a:r>
            <a:endParaRPr lang="en-US" i="1" dirty="0" smtClean="0"/>
          </a:p>
          <a:p>
            <a:r>
              <a:rPr lang="en-US" dirty="0" smtClean="0"/>
              <a:t>Duration 7-12 days</a:t>
            </a:r>
          </a:p>
          <a:p>
            <a:r>
              <a:rPr lang="en-US" dirty="0" smtClean="0"/>
              <a:t>Duration of cycle 72 hr</a:t>
            </a:r>
          </a:p>
          <a:p>
            <a:r>
              <a:rPr lang="en-US" dirty="0" smtClean="0"/>
              <a:t>Incubation period 18-24days</a:t>
            </a:r>
          </a:p>
          <a:p>
            <a:r>
              <a:rPr lang="en-US" dirty="0" smtClean="0"/>
              <a:t> Type and effects –</a:t>
            </a:r>
            <a:r>
              <a:rPr lang="en-US" dirty="0" err="1" smtClean="0"/>
              <a:t>Quartan</a:t>
            </a:r>
            <a:r>
              <a:rPr lang="en-US" dirty="0" smtClean="0"/>
              <a:t>, severe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P. </a:t>
            </a:r>
            <a:r>
              <a:rPr lang="en-US" i="1" dirty="0" err="1" smtClean="0"/>
              <a:t>ovale</a:t>
            </a:r>
            <a:r>
              <a:rPr lang="en-US" i="1" dirty="0" smtClean="0"/>
              <a:t/>
            </a:r>
            <a:br>
              <a:rPr lang="en-US" i="1" dirty="0" smtClean="0"/>
            </a:br>
            <a:endParaRPr lang="en-US" dirty="0"/>
          </a:p>
        </p:txBody>
      </p:sp>
      <p:sp>
        <p:nvSpPr>
          <p:cNvPr id="3" name="Content Placeholder 2"/>
          <p:cNvSpPr>
            <a:spLocks noGrp="1"/>
          </p:cNvSpPr>
          <p:nvPr>
            <p:ph idx="1"/>
          </p:nvPr>
        </p:nvSpPr>
        <p:spPr/>
        <p:txBody>
          <a:bodyPr/>
          <a:lstStyle/>
          <a:p>
            <a:r>
              <a:rPr lang="en-US" i="1" dirty="0" smtClean="0"/>
              <a:t>P. </a:t>
            </a:r>
            <a:r>
              <a:rPr lang="en-US" i="1" dirty="0" err="1" smtClean="0"/>
              <a:t>ovale</a:t>
            </a:r>
            <a:endParaRPr lang="en-US" i="1" dirty="0" smtClean="0"/>
          </a:p>
          <a:p>
            <a:pPr algn="just"/>
            <a:r>
              <a:rPr lang="en-US" dirty="0"/>
              <a:t>D</a:t>
            </a:r>
            <a:r>
              <a:rPr lang="en-US" dirty="0" smtClean="0"/>
              <a:t>uration 9 days</a:t>
            </a:r>
          </a:p>
          <a:p>
            <a:pPr algn="just"/>
            <a:r>
              <a:rPr lang="en-US" dirty="0" smtClean="0"/>
              <a:t>Duration of cycle 48 hr</a:t>
            </a:r>
          </a:p>
          <a:p>
            <a:pPr algn="just"/>
            <a:r>
              <a:rPr lang="en-US" dirty="0" smtClean="0"/>
              <a:t>Incubation period 14 days</a:t>
            </a:r>
          </a:p>
          <a:p>
            <a:pPr algn="just"/>
            <a:r>
              <a:rPr lang="en-US" dirty="0"/>
              <a:t> </a:t>
            </a:r>
            <a:r>
              <a:rPr lang="en-US" dirty="0" smtClean="0"/>
              <a:t>type and effects –</a:t>
            </a:r>
            <a:r>
              <a:rPr lang="en-US" dirty="0" err="1" smtClean="0"/>
              <a:t>Ovale</a:t>
            </a:r>
            <a:r>
              <a:rPr lang="en-US" dirty="0" smtClean="0"/>
              <a:t> or mild </a:t>
            </a:r>
            <a:r>
              <a:rPr lang="en-US" dirty="0" err="1" smtClean="0"/>
              <a:t>tertian,severe</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P. </a:t>
            </a:r>
            <a:r>
              <a:rPr lang="en-US" i="1" dirty="0" err="1" smtClean="0"/>
              <a:t>falaciparum</a:t>
            </a:r>
            <a:r>
              <a:rPr lang="en-US" i="1" dirty="0" smtClean="0"/>
              <a:t/>
            </a:r>
            <a:br>
              <a:rPr lang="en-US" i="1" dirty="0" smtClean="0"/>
            </a:br>
            <a:endParaRPr lang="en-US" dirty="0"/>
          </a:p>
        </p:txBody>
      </p:sp>
      <p:sp>
        <p:nvSpPr>
          <p:cNvPr id="3" name="Content Placeholder 2"/>
          <p:cNvSpPr>
            <a:spLocks noGrp="1"/>
          </p:cNvSpPr>
          <p:nvPr>
            <p:ph idx="1"/>
          </p:nvPr>
        </p:nvSpPr>
        <p:spPr/>
        <p:txBody>
          <a:bodyPr>
            <a:normAutofit/>
          </a:bodyPr>
          <a:lstStyle/>
          <a:p>
            <a:pPr algn="just"/>
            <a:r>
              <a:rPr lang="en-US" i="1" dirty="0" smtClean="0"/>
              <a:t>P. </a:t>
            </a:r>
            <a:r>
              <a:rPr lang="en-US" i="1" dirty="0" err="1" smtClean="0"/>
              <a:t>falaciparum</a:t>
            </a:r>
            <a:endParaRPr lang="en-US" i="1" dirty="0" smtClean="0"/>
          </a:p>
          <a:p>
            <a:pPr algn="just"/>
            <a:r>
              <a:rPr lang="en-US" dirty="0"/>
              <a:t>D</a:t>
            </a:r>
            <a:r>
              <a:rPr lang="en-US" dirty="0" smtClean="0"/>
              <a:t>uration 5-6 days.</a:t>
            </a:r>
          </a:p>
          <a:p>
            <a:pPr algn="just"/>
            <a:r>
              <a:rPr lang="en-US" dirty="0" smtClean="0"/>
              <a:t>Duration of cycle 36-48 hr.</a:t>
            </a:r>
          </a:p>
          <a:p>
            <a:pPr algn="just"/>
            <a:r>
              <a:rPr lang="en-US" dirty="0" smtClean="0"/>
              <a:t>Incubation period 12 days.</a:t>
            </a:r>
          </a:p>
          <a:p>
            <a:pPr algn="just"/>
            <a:r>
              <a:rPr lang="en-US" dirty="0" smtClean="0"/>
              <a:t>Type and effects –Malignant tertian, death rate high.</a:t>
            </a:r>
          </a:p>
          <a:p>
            <a:pPr algn="just"/>
            <a:r>
              <a:rPr lang="en-US" dirty="0"/>
              <a:t>Of these, malignant malaria </a:t>
            </a:r>
            <a:r>
              <a:rPr lang="en-US" dirty="0" smtClean="0"/>
              <a:t>caused by </a:t>
            </a:r>
            <a:r>
              <a:rPr lang="en-US" i="1" dirty="0"/>
              <a:t>Plasmodium </a:t>
            </a:r>
            <a:r>
              <a:rPr lang="en-US" i="1" dirty="0" err="1"/>
              <a:t>falciparum</a:t>
            </a:r>
            <a:r>
              <a:rPr lang="en-US" i="1" dirty="0"/>
              <a:t> </a:t>
            </a:r>
            <a:r>
              <a:rPr lang="en-US" dirty="0"/>
              <a:t>is the most serious one and can even be fatal</a:t>
            </a:r>
            <a:r>
              <a:rPr lang="en-US" i="1" dirty="0"/>
              <a: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Malaria cont.</a:t>
            </a:r>
            <a:endParaRPr lang="en-US" dirty="0"/>
          </a:p>
        </p:txBody>
      </p:sp>
      <p:sp>
        <p:nvSpPr>
          <p:cNvPr id="3" name="Content Placeholder 2"/>
          <p:cNvSpPr>
            <a:spLocks noGrp="1"/>
          </p:cNvSpPr>
          <p:nvPr>
            <p:ph idx="1"/>
          </p:nvPr>
        </p:nvSpPr>
        <p:spPr>
          <a:xfrm>
            <a:off x="152400" y="1600200"/>
            <a:ext cx="8763000" cy="4525963"/>
          </a:xfrm>
        </p:spPr>
        <p:txBody>
          <a:bodyPr>
            <a:noAutofit/>
          </a:bodyPr>
          <a:lstStyle/>
          <a:p>
            <a:pPr algn="just"/>
            <a:r>
              <a:rPr lang="en-US" sz="2000" i="1" dirty="0">
                <a:latin typeface="Arial" pitchFamily="34" charset="0"/>
                <a:cs typeface="Arial" pitchFamily="34" charset="0"/>
              </a:rPr>
              <a:t>Plasmodium </a:t>
            </a:r>
            <a:r>
              <a:rPr lang="en-US" sz="2000" dirty="0">
                <a:latin typeface="Arial" pitchFamily="34" charset="0"/>
                <a:cs typeface="Arial" pitchFamily="34" charset="0"/>
              </a:rPr>
              <a:t>enters the human body as </a:t>
            </a:r>
            <a:r>
              <a:rPr lang="en-US" sz="2000" dirty="0" err="1">
                <a:latin typeface="Arial" pitchFamily="34" charset="0"/>
                <a:cs typeface="Arial" pitchFamily="34" charset="0"/>
              </a:rPr>
              <a:t>sporozoites</a:t>
            </a:r>
            <a:r>
              <a:rPr lang="en-US" sz="2000" dirty="0">
                <a:latin typeface="Arial" pitchFamily="34" charset="0"/>
                <a:cs typeface="Arial" pitchFamily="34" charset="0"/>
              </a:rPr>
              <a:t> (infectious </a:t>
            </a:r>
            <a:r>
              <a:rPr lang="en-US" sz="2000" dirty="0" smtClean="0">
                <a:latin typeface="Arial" pitchFamily="34" charset="0"/>
                <a:cs typeface="Arial" pitchFamily="34" charset="0"/>
              </a:rPr>
              <a:t>form) through </a:t>
            </a:r>
            <a:r>
              <a:rPr lang="en-US" sz="2000" dirty="0">
                <a:latin typeface="Arial" pitchFamily="34" charset="0"/>
                <a:cs typeface="Arial" pitchFamily="34" charset="0"/>
              </a:rPr>
              <a:t>the bite of infected female </a:t>
            </a:r>
            <a:r>
              <a:rPr lang="en-US" sz="2000" i="1" dirty="0">
                <a:latin typeface="Arial" pitchFamily="34" charset="0"/>
                <a:cs typeface="Arial" pitchFamily="34" charset="0"/>
              </a:rPr>
              <a:t>Anopheles mosquito. </a:t>
            </a:r>
            <a:endParaRPr lang="en-US" sz="2000" i="1" dirty="0" smtClean="0">
              <a:latin typeface="Arial" pitchFamily="34" charset="0"/>
              <a:cs typeface="Arial" pitchFamily="34" charset="0"/>
            </a:endParaRPr>
          </a:p>
          <a:p>
            <a:pPr algn="just"/>
            <a:r>
              <a:rPr lang="en-US" sz="2000" dirty="0" smtClean="0">
                <a:latin typeface="Arial" pitchFamily="34" charset="0"/>
                <a:cs typeface="Arial" pitchFamily="34" charset="0"/>
              </a:rPr>
              <a:t>The parasites initially </a:t>
            </a:r>
            <a:r>
              <a:rPr lang="en-US" sz="2000" dirty="0">
                <a:latin typeface="Arial" pitchFamily="34" charset="0"/>
                <a:cs typeface="Arial" pitchFamily="34" charset="0"/>
              </a:rPr>
              <a:t>multiply within the liver cells and then attack the red blood </a:t>
            </a:r>
            <a:r>
              <a:rPr lang="en-US" sz="2000" dirty="0" smtClean="0">
                <a:latin typeface="Arial" pitchFamily="34" charset="0"/>
                <a:cs typeface="Arial" pitchFamily="34" charset="0"/>
              </a:rPr>
              <a:t>cells (RBCs</a:t>
            </a:r>
            <a:r>
              <a:rPr lang="en-US" sz="2000" dirty="0">
                <a:latin typeface="Arial" pitchFamily="34" charset="0"/>
                <a:cs typeface="Arial" pitchFamily="34" charset="0"/>
              </a:rPr>
              <a:t>) resulting in their rupture</a:t>
            </a:r>
            <a:r>
              <a:rPr lang="en-US" sz="2000" dirty="0" smtClean="0">
                <a:latin typeface="Arial" pitchFamily="34" charset="0"/>
                <a:cs typeface="Arial" pitchFamily="34" charset="0"/>
              </a:rPr>
              <a:t>.</a:t>
            </a:r>
          </a:p>
          <a:p>
            <a:pPr algn="just"/>
            <a:r>
              <a:rPr lang="en-US" sz="2000" dirty="0" smtClean="0">
                <a:latin typeface="Arial" pitchFamily="34" charset="0"/>
                <a:cs typeface="Arial" pitchFamily="34" charset="0"/>
              </a:rPr>
              <a:t> </a:t>
            </a:r>
            <a:r>
              <a:rPr lang="en-US" sz="2000" dirty="0">
                <a:latin typeface="Arial" pitchFamily="34" charset="0"/>
                <a:cs typeface="Arial" pitchFamily="34" charset="0"/>
              </a:rPr>
              <a:t>The rupture of RBCs is associated </a:t>
            </a:r>
            <a:r>
              <a:rPr lang="en-US" sz="2000" dirty="0" smtClean="0">
                <a:latin typeface="Arial" pitchFamily="34" charset="0"/>
                <a:cs typeface="Arial" pitchFamily="34" charset="0"/>
              </a:rPr>
              <a:t>with release </a:t>
            </a:r>
            <a:r>
              <a:rPr lang="en-US" sz="2000" dirty="0">
                <a:latin typeface="Arial" pitchFamily="34" charset="0"/>
                <a:cs typeface="Arial" pitchFamily="34" charset="0"/>
              </a:rPr>
              <a:t>of a toxic substance, </a:t>
            </a:r>
            <a:r>
              <a:rPr lang="en-US" sz="2000" b="1" dirty="0" err="1">
                <a:latin typeface="Arial" pitchFamily="34" charset="0"/>
                <a:cs typeface="Arial" pitchFamily="34" charset="0"/>
              </a:rPr>
              <a:t>haemozoin</a:t>
            </a:r>
            <a:r>
              <a:rPr lang="en-US" sz="2000" dirty="0">
                <a:latin typeface="Arial" pitchFamily="34" charset="0"/>
                <a:cs typeface="Arial" pitchFamily="34" charset="0"/>
              </a:rPr>
              <a:t>, which is responsible for the </a:t>
            </a:r>
            <a:r>
              <a:rPr lang="en-US" sz="2000" dirty="0" smtClean="0">
                <a:latin typeface="Arial" pitchFamily="34" charset="0"/>
                <a:cs typeface="Arial" pitchFamily="34" charset="0"/>
              </a:rPr>
              <a:t>chill and </a:t>
            </a:r>
            <a:r>
              <a:rPr lang="en-US" sz="2000" dirty="0">
                <a:latin typeface="Arial" pitchFamily="34" charset="0"/>
                <a:cs typeface="Arial" pitchFamily="34" charset="0"/>
              </a:rPr>
              <a:t>high fever recurring every three to four days. </a:t>
            </a:r>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When </a:t>
            </a:r>
            <a:r>
              <a:rPr lang="en-US" sz="2000" dirty="0">
                <a:latin typeface="Arial" pitchFamily="34" charset="0"/>
                <a:cs typeface="Arial" pitchFamily="34" charset="0"/>
              </a:rPr>
              <a:t>a female </a:t>
            </a:r>
            <a:r>
              <a:rPr lang="en-US" sz="2000" i="1" dirty="0" smtClean="0">
                <a:latin typeface="Arial" pitchFamily="34" charset="0"/>
                <a:cs typeface="Arial" pitchFamily="34" charset="0"/>
              </a:rPr>
              <a:t>Anopheles </a:t>
            </a:r>
            <a:r>
              <a:rPr lang="en-US" sz="2000" dirty="0" smtClean="0">
                <a:latin typeface="Arial" pitchFamily="34" charset="0"/>
                <a:cs typeface="Arial" pitchFamily="34" charset="0"/>
              </a:rPr>
              <a:t>mosquito </a:t>
            </a:r>
            <a:r>
              <a:rPr lang="en-US" sz="2000" dirty="0">
                <a:latin typeface="Arial" pitchFamily="34" charset="0"/>
                <a:cs typeface="Arial" pitchFamily="34" charset="0"/>
              </a:rPr>
              <a:t>bites an infected person, these parasites enter the </a:t>
            </a:r>
            <a:r>
              <a:rPr lang="en-US" sz="2000" dirty="0" smtClean="0">
                <a:latin typeface="Arial" pitchFamily="34" charset="0"/>
                <a:cs typeface="Arial" pitchFamily="34" charset="0"/>
              </a:rPr>
              <a:t>mosquito’s body </a:t>
            </a:r>
            <a:r>
              <a:rPr lang="en-US" sz="2000" dirty="0">
                <a:latin typeface="Arial" pitchFamily="34" charset="0"/>
                <a:cs typeface="Arial" pitchFamily="34" charset="0"/>
              </a:rPr>
              <a:t>and undergo further development. </a:t>
            </a:r>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The </a:t>
            </a:r>
            <a:r>
              <a:rPr lang="en-US" sz="2000" dirty="0">
                <a:latin typeface="Arial" pitchFamily="34" charset="0"/>
                <a:cs typeface="Arial" pitchFamily="34" charset="0"/>
              </a:rPr>
              <a:t>parasites multiply </a:t>
            </a:r>
            <a:r>
              <a:rPr lang="en-US" sz="2000" dirty="0" smtClean="0">
                <a:latin typeface="Arial" pitchFamily="34" charset="0"/>
                <a:cs typeface="Arial" pitchFamily="34" charset="0"/>
              </a:rPr>
              <a:t>within them </a:t>
            </a:r>
            <a:r>
              <a:rPr lang="en-US" sz="2000" dirty="0">
                <a:latin typeface="Arial" pitchFamily="34" charset="0"/>
                <a:cs typeface="Arial" pitchFamily="34" charset="0"/>
              </a:rPr>
              <a:t>to form </a:t>
            </a:r>
            <a:r>
              <a:rPr lang="en-US" sz="2000" dirty="0" err="1">
                <a:latin typeface="Arial" pitchFamily="34" charset="0"/>
                <a:cs typeface="Arial" pitchFamily="34" charset="0"/>
              </a:rPr>
              <a:t>sporozoites</a:t>
            </a:r>
            <a:r>
              <a:rPr lang="en-US" sz="2000" dirty="0">
                <a:latin typeface="Arial" pitchFamily="34" charset="0"/>
                <a:cs typeface="Arial" pitchFamily="34" charset="0"/>
              </a:rPr>
              <a:t> that are stored in their salivary glands. </a:t>
            </a:r>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When these </a:t>
            </a:r>
            <a:r>
              <a:rPr lang="en-US" sz="2000" dirty="0">
                <a:latin typeface="Arial" pitchFamily="34" charset="0"/>
                <a:cs typeface="Arial" pitchFamily="34" charset="0"/>
              </a:rPr>
              <a:t>mosquitoes bite a human, the </a:t>
            </a:r>
            <a:r>
              <a:rPr lang="en-US" sz="2000" dirty="0" err="1">
                <a:latin typeface="Arial" pitchFamily="34" charset="0"/>
                <a:cs typeface="Arial" pitchFamily="34" charset="0"/>
              </a:rPr>
              <a:t>sporozoites</a:t>
            </a:r>
            <a:r>
              <a:rPr lang="en-US" sz="2000" dirty="0">
                <a:latin typeface="Arial" pitchFamily="34" charset="0"/>
                <a:cs typeface="Arial" pitchFamily="34" charset="0"/>
              </a:rPr>
              <a:t> are introduced into </a:t>
            </a:r>
            <a:r>
              <a:rPr lang="en-US" sz="2000" dirty="0" smtClean="0">
                <a:latin typeface="Arial" pitchFamily="34" charset="0"/>
                <a:cs typeface="Arial" pitchFamily="34" charset="0"/>
              </a:rPr>
              <a:t>his/ her </a:t>
            </a:r>
            <a:r>
              <a:rPr lang="en-US" sz="2000" dirty="0">
                <a:latin typeface="Arial" pitchFamily="34" charset="0"/>
                <a:cs typeface="Arial" pitchFamily="34" charset="0"/>
              </a:rPr>
              <a:t>body, thereby initiating the events mentioned above</a:t>
            </a:r>
            <a:r>
              <a:rPr lang="en-US" sz="2000" dirty="0" smtClean="0">
                <a:latin typeface="Arial" pitchFamily="34" charset="0"/>
                <a:cs typeface="Arial" pitchFamily="34" charset="0"/>
              </a:rPr>
              <a:t>.</a:t>
            </a:r>
          </a:p>
          <a:p>
            <a:pPr algn="just"/>
            <a:r>
              <a:rPr lang="en-US" sz="2000" dirty="0" smtClean="0">
                <a:latin typeface="Arial" pitchFamily="34" charset="0"/>
                <a:cs typeface="Arial" pitchFamily="34" charset="0"/>
              </a:rPr>
              <a:t> </a:t>
            </a:r>
            <a:r>
              <a:rPr lang="en-US" sz="2000" dirty="0">
                <a:latin typeface="Arial" pitchFamily="34" charset="0"/>
                <a:cs typeface="Arial" pitchFamily="34" charset="0"/>
              </a:rPr>
              <a:t>It is </a:t>
            </a:r>
            <a:r>
              <a:rPr lang="en-US" sz="2000" dirty="0" smtClean="0">
                <a:latin typeface="Arial" pitchFamily="34" charset="0"/>
                <a:cs typeface="Arial" pitchFamily="34" charset="0"/>
              </a:rPr>
              <a:t>interesting to </a:t>
            </a:r>
            <a:r>
              <a:rPr lang="en-US" sz="2000" dirty="0">
                <a:latin typeface="Arial" pitchFamily="34" charset="0"/>
                <a:cs typeface="Arial" pitchFamily="34" charset="0"/>
              </a:rPr>
              <a:t>note that the malarial parasite requires two hosts – </a:t>
            </a:r>
            <a:r>
              <a:rPr lang="en-US" sz="2000" dirty="0" smtClean="0">
                <a:latin typeface="Arial" pitchFamily="34" charset="0"/>
                <a:cs typeface="Arial" pitchFamily="34" charset="0"/>
              </a:rPr>
              <a:t>human (Primary) and mosquitoes(secondary) </a:t>
            </a:r>
            <a:r>
              <a:rPr lang="en-US" sz="2000" dirty="0">
                <a:latin typeface="Arial" pitchFamily="34" charset="0"/>
                <a:cs typeface="Arial" pitchFamily="34" charset="0"/>
              </a:rPr>
              <a:t>– to complete its life cycle (Figure 8.1); the female </a:t>
            </a:r>
            <a:r>
              <a:rPr lang="en-US" sz="2000" i="1" dirty="0" smtClean="0">
                <a:latin typeface="Arial" pitchFamily="34" charset="0"/>
                <a:cs typeface="Arial" pitchFamily="34" charset="0"/>
              </a:rPr>
              <a:t>Anopheles </a:t>
            </a:r>
            <a:r>
              <a:rPr lang="en-US" sz="2000" dirty="0" smtClean="0">
                <a:latin typeface="Arial" pitchFamily="34" charset="0"/>
                <a:cs typeface="Arial" pitchFamily="34" charset="0"/>
              </a:rPr>
              <a:t>mosquito(</a:t>
            </a:r>
            <a:r>
              <a:rPr lang="en-US" sz="2000" i="1" dirty="0" smtClean="0">
                <a:latin typeface="Arial" pitchFamily="34" charset="0"/>
                <a:cs typeface="Arial" pitchFamily="34" charset="0"/>
              </a:rPr>
              <a:t>sexual)</a:t>
            </a:r>
            <a:r>
              <a:rPr lang="en-US" sz="2000" dirty="0" smtClean="0">
                <a:latin typeface="Arial" pitchFamily="34" charset="0"/>
                <a:cs typeface="Arial" pitchFamily="34" charset="0"/>
              </a:rPr>
              <a:t> </a:t>
            </a:r>
            <a:r>
              <a:rPr lang="en-US" sz="2000" dirty="0">
                <a:latin typeface="Arial" pitchFamily="34" charset="0"/>
                <a:cs typeface="Arial" pitchFamily="34" charset="0"/>
              </a:rPr>
              <a:t>is the vector (transmitting agent) too.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Amoebiasis</a:t>
            </a:r>
            <a:r>
              <a:rPr lang="en-US" dirty="0" smtClean="0"/>
              <a:t>, Amoebic </a:t>
            </a:r>
            <a:r>
              <a:rPr lang="en-US" dirty="0" err="1" smtClean="0"/>
              <a:t>Dysentry</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b="1" dirty="0" smtClean="0">
                <a:latin typeface="Arial" pitchFamily="34" charset="0"/>
                <a:cs typeface="Arial" pitchFamily="34" charset="0"/>
              </a:rPr>
              <a:t>Pathogen :</a:t>
            </a:r>
            <a:r>
              <a:rPr lang="en-US" i="1" dirty="0" err="1" smtClean="0">
                <a:latin typeface="Arial" pitchFamily="34" charset="0"/>
                <a:cs typeface="Arial" pitchFamily="34" charset="0"/>
              </a:rPr>
              <a:t>Entamoeba</a:t>
            </a:r>
            <a:r>
              <a:rPr lang="en-US" i="1" dirty="0" smtClean="0">
                <a:latin typeface="Arial" pitchFamily="34" charset="0"/>
                <a:cs typeface="Arial" pitchFamily="34" charset="0"/>
              </a:rPr>
              <a:t> </a:t>
            </a:r>
            <a:r>
              <a:rPr lang="en-US" i="1" dirty="0" err="1" smtClean="0">
                <a:latin typeface="Arial" pitchFamily="34" charset="0"/>
                <a:cs typeface="Arial" pitchFamily="34" charset="0"/>
              </a:rPr>
              <a:t>histolytica</a:t>
            </a:r>
            <a:endParaRPr lang="en-US" i="1" dirty="0" smtClean="0">
              <a:latin typeface="Arial" pitchFamily="34" charset="0"/>
              <a:cs typeface="Arial" pitchFamily="34" charset="0"/>
            </a:endParaRPr>
          </a:p>
          <a:p>
            <a:pPr algn="just"/>
            <a:r>
              <a:rPr lang="en-US" b="1" dirty="0" smtClean="0">
                <a:latin typeface="Arial" pitchFamily="34" charset="0"/>
                <a:cs typeface="Arial" pitchFamily="34" charset="0"/>
              </a:rPr>
              <a:t>Mode of transmission :</a:t>
            </a:r>
          </a:p>
          <a:p>
            <a:pPr lvl="1" algn="just"/>
            <a:r>
              <a:rPr lang="en-US" b="1" dirty="0" smtClean="0">
                <a:latin typeface="Arial" pitchFamily="34" charset="0"/>
                <a:cs typeface="Arial" pitchFamily="34" charset="0"/>
              </a:rPr>
              <a:t> </a:t>
            </a:r>
            <a:r>
              <a:rPr lang="en-US" dirty="0" smtClean="0">
                <a:latin typeface="Arial" pitchFamily="34" charset="0"/>
                <a:cs typeface="Arial" pitchFamily="34" charset="0"/>
              </a:rPr>
              <a:t>House fly transmit from </a:t>
            </a:r>
            <a:r>
              <a:rPr lang="en-US" dirty="0" err="1" smtClean="0">
                <a:latin typeface="Arial" pitchFamily="34" charset="0"/>
                <a:cs typeface="Arial" pitchFamily="34" charset="0"/>
              </a:rPr>
              <a:t>faeces</a:t>
            </a:r>
            <a:r>
              <a:rPr lang="en-US" dirty="0" smtClean="0">
                <a:latin typeface="Arial" pitchFamily="34" charset="0"/>
                <a:cs typeface="Arial" pitchFamily="34" charset="0"/>
              </a:rPr>
              <a:t> of infected person to food and food products.</a:t>
            </a:r>
          </a:p>
          <a:p>
            <a:pPr lvl="1" algn="just"/>
            <a:r>
              <a:rPr lang="en-US" dirty="0" smtClean="0">
                <a:latin typeface="Arial" pitchFamily="34" charset="0"/>
                <a:cs typeface="Arial" pitchFamily="34" charset="0"/>
              </a:rPr>
              <a:t>Drinking water and food contaminated by the fecal matter.</a:t>
            </a:r>
            <a:endParaRPr lang="en-US" b="1" dirty="0" smtClean="0">
              <a:latin typeface="Arial" pitchFamily="34" charset="0"/>
              <a:cs typeface="Arial" pitchFamily="34" charset="0"/>
            </a:endParaRPr>
          </a:p>
          <a:p>
            <a:pPr algn="just"/>
            <a:r>
              <a:rPr lang="en-US" b="1" dirty="0" smtClean="0">
                <a:latin typeface="Arial" pitchFamily="34" charset="0"/>
                <a:cs typeface="Arial" pitchFamily="34" charset="0"/>
              </a:rPr>
              <a:t>Symptoms:</a:t>
            </a:r>
          </a:p>
          <a:p>
            <a:pPr lvl="1" algn="just"/>
            <a:r>
              <a:rPr lang="en-US" dirty="0" smtClean="0">
                <a:latin typeface="Arial" pitchFamily="34" charset="0"/>
                <a:cs typeface="Arial" pitchFamily="34" charset="0"/>
              </a:rPr>
              <a:t>Constipation</a:t>
            </a:r>
          </a:p>
          <a:p>
            <a:pPr lvl="1" algn="just"/>
            <a:r>
              <a:rPr lang="en-US" dirty="0" smtClean="0">
                <a:latin typeface="Arial" pitchFamily="34" charset="0"/>
                <a:cs typeface="Arial" pitchFamily="34" charset="0"/>
              </a:rPr>
              <a:t>Abdominal pain and cramp</a:t>
            </a:r>
          </a:p>
          <a:p>
            <a:pPr lvl="1" algn="just"/>
            <a:r>
              <a:rPr lang="en-US" dirty="0" smtClean="0">
                <a:latin typeface="Arial" pitchFamily="34" charset="0"/>
                <a:cs typeface="Arial" pitchFamily="34" charset="0"/>
              </a:rPr>
              <a:t>Stools with </a:t>
            </a:r>
            <a:r>
              <a:rPr lang="en-US" dirty="0" err="1" smtClean="0">
                <a:latin typeface="Arial" pitchFamily="34" charset="0"/>
                <a:cs typeface="Arial" pitchFamily="34" charset="0"/>
              </a:rPr>
              <a:t>exces</a:t>
            </a:r>
            <a:r>
              <a:rPr lang="en-US" dirty="0" smtClean="0">
                <a:latin typeface="Arial" pitchFamily="34" charset="0"/>
                <a:cs typeface="Arial" pitchFamily="34" charset="0"/>
              </a:rPr>
              <a:t> mucous and blood clots.</a:t>
            </a:r>
          </a:p>
          <a:p>
            <a:pPr algn="just"/>
            <a:r>
              <a:rPr lang="en-US" dirty="0" smtClean="0">
                <a:latin typeface="Arial" pitchFamily="34" charset="0"/>
                <a:cs typeface="Arial" pitchFamily="34" charset="0"/>
              </a:rPr>
              <a:t>The parasite secrets a </a:t>
            </a:r>
            <a:r>
              <a:rPr lang="en-US" dirty="0" err="1" smtClean="0">
                <a:latin typeface="Arial" pitchFamily="34" charset="0"/>
                <a:cs typeface="Arial" pitchFamily="34" charset="0"/>
              </a:rPr>
              <a:t>proteolytic</a:t>
            </a:r>
            <a:r>
              <a:rPr lang="en-US" dirty="0" smtClean="0">
                <a:latin typeface="Arial" pitchFamily="34" charset="0"/>
                <a:cs typeface="Arial" pitchFamily="34" charset="0"/>
              </a:rPr>
              <a:t> enzyme CYTOLYSIN that erodes the </a:t>
            </a:r>
            <a:r>
              <a:rPr lang="en-US" dirty="0" err="1" smtClean="0">
                <a:latin typeface="Arial" pitchFamily="34" charset="0"/>
                <a:cs typeface="Arial" pitchFamily="34" charset="0"/>
              </a:rPr>
              <a:t>mucuos</a:t>
            </a:r>
            <a:r>
              <a:rPr lang="en-US" dirty="0" smtClean="0">
                <a:latin typeface="Arial" pitchFamily="34" charset="0"/>
                <a:cs typeface="Arial" pitchFamily="34" charset="0"/>
              </a:rPr>
              <a:t> membrane of the intestine.</a:t>
            </a:r>
          </a:p>
          <a:p>
            <a:pPr algn="just"/>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Helminthic</a:t>
            </a:r>
            <a:endParaRPr lang="en-US" dirty="0"/>
          </a:p>
        </p:txBody>
      </p:sp>
      <p:sp>
        <p:nvSpPr>
          <p:cNvPr id="3" name="Content Placeholder 2"/>
          <p:cNvSpPr>
            <a:spLocks noGrp="1"/>
          </p:cNvSpPr>
          <p:nvPr>
            <p:ph idx="1"/>
          </p:nvPr>
        </p:nvSpPr>
        <p:spPr/>
        <p:txBody>
          <a:bodyPr>
            <a:normAutofit fontScale="85000" lnSpcReduction="10000"/>
          </a:bodyPr>
          <a:lstStyle/>
          <a:p>
            <a:pPr algn="just"/>
            <a:r>
              <a:rPr lang="en-US" i="1" dirty="0" err="1" smtClean="0"/>
              <a:t>Ascaris</a:t>
            </a:r>
            <a:r>
              <a:rPr lang="en-US" i="1" dirty="0" smtClean="0"/>
              <a:t>, the common round worm and </a:t>
            </a:r>
            <a:r>
              <a:rPr lang="en-US" i="1" dirty="0" err="1" smtClean="0"/>
              <a:t>Wuchereria</a:t>
            </a:r>
            <a:r>
              <a:rPr lang="en-US" i="1" dirty="0" smtClean="0"/>
              <a:t>, </a:t>
            </a:r>
            <a:r>
              <a:rPr lang="en-US" dirty="0" smtClean="0"/>
              <a:t>the filarial worm, are some of the </a:t>
            </a:r>
            <a:r>
              <a:rPr lang="en-US" dirty="0" err="1" smtClean="0"/>
              <a:t>helminths</a:t>
            </a:r>
            <a:r>
              <a:rPr lang="en-US" dirty="0" smtClean="0"/>
              <a:t> which are known to be pathogenic to man.</a:t>
            </a:r>
          </a:p>
          <a:p>
            <a:pPr algn="just"/>
            <a:r>
              <a:rPr lang="en-US" dirty="0" smtClean="0"/>
              <a:t> </a:t>
            </a:r>
            <a:r>
              <a:rPr lang="en-US" i="1" dirty="0" err="1" smtClean="0"/>
              <a:t>Ascaris</a:t>
            </a:r>
            <a:r>
              <a:rPr lang="en-US" i="1" dirty="0" smtClean="0"/>
              <a:t>, an intestinal </a:t>
            </a:r>
            <a:r>
              <a:rPr lang="en-US" dirty="0" smtClean="0"/>
              <a:t>parasite causes </a:t>
            </a:r>
            <a:r>
              <a:rPr lang="en-US" b="1" dirty="0" err="1" smtClean="0"/>
              <a:t>ascariasis</a:t>
            </a:r>
            <a:r>
              <a:rPr lang="en-US" b="1" dirty="0" smtClean="0"/>
              <a:t>.</a:t>
            </a:r>
          </a:p>
          <a:p>
            <a:pPr algn="just"/>
            <a:r>
              <a:rPr lang="en-US" b="1" dirty="0" smtClean="0"/>
              <a:t> Symptoms of these disease</a:t>
            </a:r>
          </a:p>
          <a:p>
            <a:pPr algn="just"/>
            <a:r>
              <a:rPr lang="en-US" dirty="0" smtClean="0"/>
              <a:t> include internal bleeding, muscular pain, fever, anemia and blockage of the intestinal passage.</a:t>
            </a:r>
          </a:p>
          <a:p>
            <a:pPr algn="just"/>
            <a:r>
              <a:rPr lang="en-US" dirty="0" smtClean="0"/>
              <a:t> The eggs of the parasite are excreted along with the </a:t>
            </a:r>
            <a:r>
              <a:rPr lang="en-US" dirty="0" err="1" smtClean="0"/>
              <a:t>faeces</a:t>
            </a:r>
            <a:r>
              <a:rPr lang="en-US" dirty="0" smtClean="0"/>
              <a:t> of infected persons which contaminate soil, water, plants, etc. </a:t>
            </a:r>
          </a:p>
          <a:p>
            <a:pPr algn="just"/>
            <a:r>
              <a:rPr lang="en-US" dirty="0" smtClean="0"/>
              <a:t>A healthy person acquires this infection through contaminated water, vegetables, fruits, etc.</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Health is defined as a state of complete mental and social well being.</a:t>
            </a:r>
          </a:p>
          <a:p>
            <a:pPr algn="just"/>
            <a:r>
              <a:rPr lang="en-US" dirty="0" smtClean="0"/>
              <a:t>Factors responsible:</a:t>
            </a:r>
          </a:p>
          <a:p>
            <a:pPr lvl="1" algn="just"/>
            <a:r>
              <a:rPr lang="en-US" dirty="0" smtClean="0"/>
              <a:t>Genetic disorder</a:t>
            </a:r>
          </a:p>
          <a:p>
            <a:pPr lvl="1" algn="just"/>
            <a:r>
              <a:rPr lang="en-US" dirty="0" smtClean="0"/>
              <a:t>Infections</a:t>
            </a:r>
          </a:p>
          <a:p>
            <a:pPr lvl="1" algn="just"/>
            <a:r>
              <a:rPr lang="en-US" dirty="0" smtClean="0"/>
              <a:t>Life style</a:t>
            </a:r>
          </a:p>
          <a:p>
            <a:pPr algn="just"/>
            <a:r>
              <a:rPr lang="en-US" dirty="0" smtClean="0"/>
              <a:t>Balanced diet ,Personal hygiene and regular exercise are very important to maintain good health.</a:t>
            </a:r>
          </a:p>
          <a:p>
            <a:pPr algn="just"/>
            <a:r>
              <a:rPr lang="en-US" dirty="0" smtClean="0"/>
              <a:t>Awareness about disease and their effects on body. </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52400" y="152400"/>
            <a:ext cx="85344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152400" y="152400"/>
            <a:ext cx="853440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228600" y="304800"/>
            <a:ext cx="86868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52400" y="152400"/>
            <a:ext cx="86868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52400" y="152400"/>
            <a:ext cx="86106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Elephantiasis or </a:t>
            </a:r>
            <a:r>
              <a:rPr lang="en-US" b="1" dirty="0" err="1" smtClean="0"/>
              <a:t>filariasis</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i="1" dirty="0" err="1" smtClean="0"/>
              <a:t>Wuchereria</a:t>
            </a:r>
            <a:r>
              <a:rPr lang="en-US" i="1" dirty="0" smtClean="0"/>
              <a:t> (W. </a:t>
            </a:r>
            <a:r>
              <a:rPr lang="en-US" i="1" dirty="0" err="1" smtClean="0"/>
              <a:t>bancrofti</a:t>
            </a:r>
            <a:r>
              <a:rPr lang="en-US" i="1" dirty="0" smtClean="0"/>
              <a:t> and W. </a:t>
            </a:r>
            <a:r>
              <a:rPr lang="en-US" i="1" dirty="0" err="1" smtClean="0"/>
              <a:t>malayi</a:t>
            </a:r>
            <a:r>
              <a:rPr lang="en-US" i="1" dirty="0" smtClean="0"/>
              <a:t>), the filarial </a:t>
            </a:r>
            <a:r>
              <a:rPr lang="en-US" dirty="0" smtClean="0"/>
              <a:t>worms cause a slowly developing chronic inflammation of the organs in which they live for many years, usually the lymphatic vessels of the lower limbs and the disease is called </a:t>
            </a:r>
            <a:r>
              <a:rPr lang="en-US" b="1" dirty="0" smtClean="0"/>
              <a:t>elephantiasis or </a:t>
            </a:r>
            <a:r>
              <a:rPr lang="en-US" b="1" dirty="0" err="1" smtClean="0"/>
              <a:t>filariasis</a:t>
            </a:r>
            <a:r>
              <a:rPr lang="en-US" b="1" dirty="0" smtClean="0"/>
              <a:t> (Figure 8.2).</a:t>
            </a:r>
          </a:p>
          <a:p>
            <a:pPr algn="just"/>
            <a:r>
              <a:rPr lang="en-US" b="1" dirty="0" smtClean="0"/>
              <a:t> </a:t>
            </a:r>
            <a:r>
              <a:rPr lang="en-US" dirty="0" smtClean="0"/>
              <a:t>The</a:t>
            </a:r>
            <a:r>
              <a:rPr lang="en-US" b="1" dirty="0" smtClean="0"/>
              <a:t> </a:t>
            </a:r>
            <a:r>
              <a:rPr lang="en-US" dirty="0" smtClean="0"/>
              <a:t>genital organs are also often affected, resulting in gross deformities.</a:t>
            </a:r>
          </a:p>
          <a:p>
            <a:pPr algn="just"/>
            <a:r>
              <a:rPr lang="en-US" dirty="0" smtClean="0"/>
              <a:t> The pathogens are transmitted to a healthy person through the bite by the female mosquito vectors.</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228600" y="152400"/>
            <a:ext cx="8686800" cy="6353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228600"/>
            <a:ext cx="89916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52400" y="152400"/>
            <a:ext cx="8763000"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228600" y="76200"/>
            <a:ext cx="8763000" cy="670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228600" y="152400"/>
            <a:ext cx="86868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Fungal disease</a:t>
            </a:r>
            <a:endParaRPr lang="en-US" dirty="0"/>
          </a:p>
        </p:txBody>
      </p:sp>
      <p:sp>
        <p:nvSpPr>
          <p:cNvPr id="3" name="Content Placeholder 2"/>
          <p:cNvSpPr>
            <a:spLocks noGrp="1"/>
          </p:cNvSpPr>
          <p:nvPr>
            <p:ph idx="1"/>
          </p:nvPr>
        </p:nvSpPr>
        <p:spPr/>
        <p:txBody>
          <a:bodyPr>
            <a:normAutofit fontScale="77500" lnSpcReduction="20000"/>
          </a:bodyPr>
          <a:lstStyle/>
          <a:p>
            <a:pPr algn="just"/>
            <a:r>
              <a:rPr lang="en-US" dirty="0" smtClean="0"/>
              <a:t>Many fungi belonging to the genera </a:t>
            </a:r>
            <a:r>
              <a:rPr lang="en-US" i="1" dirty="0" err="1" smtClean="0"/>
              <a:t>Microsporum</a:t>
            </a:r>
            <a:r>
              <a:rPr lang="en-US" i="1" dirty="0" smtClean="0"/>
              <a:t>, </a:t>
            </a:r>
            <a:r>
              <a:rPr lang="en-US" i="1" dirty="0" err="1" smtClean="0"/>
              <a:t>Trichophyton</a:t>
            </a:r>
            <a:r>
              <a:rPr lang="en-US" i="1" dirty="0" smtClean="0"/>
              <a:t> and </a:t>
            </a:r>
            <a:r>
              <a:rPr lang="en-US" i="1" dirty="0" err="1" smtClean="0"/>
              <a:t>Epidermophyton</a:t>
            </a:r>
            <a:r>
              <a:rPr lang="en-US" i="1" dirty="0" smtClean="0"/>
              <a:t> are </a:t>
            </a:r>
            <a:r>
              <a:rPr lang="en-US" dirty="0" smtClean="0"/>
              <a:t>responsible for </a:t>
            </a:r>
            <a:r>
              <a:rPr lang="en-US" b="1" dirty="0" smtClean="0"/>
              <a:t>ringworms which is one of </a:t>
            </a:r>
            <a:r>
              <a:rPr lang="en-US" dirty="0" smtClean="0"/>
              <a:t>the most common infectious diseases in man.</a:t>
            </a:r>
          </a:p>
          <a:p>
            <a:pPr algn="just"/>
            <a:r>
              <a:rPr lang="en-US" dirty="0" smtClean="0"/>
              <a:t>Appearance of dry, scaly lesions on various parts of the body such as skin, nails and scalp (Figure 8.3) are the main symptoms of the disease.</a:t>
            </a:r>
          </a:p>
          <a:p>
            <a:pPr algn="just"/>
            <a:r>
              <a:rPr lang="en-US" dirty="0" smtClean="0"/>
              <a:t> These lesions are accompanied by intense itching. Heat and moisture help these fungi to grow, which makes them thrive in skin folds such as those in the groin or between the toes.</a:t>
            </a:r>
          </a:p>
          <a:p>
            <a:pPr algn="just"/>
            <a:r>
              <a:rPr lang="en-US" dirty="0" smtClean="0"/>
              <a:t> Ringworms are generally acquired from soil or by using towels, clothes or even the comb of infected individuals.</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 y="152400"/>
            <a:ext cx="87630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304800" y="76200"/>
            <a:ext cx="8610600" cy="670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disease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latin typeface="Arial" pitchFamily="34" charset="0"/>
                <a:cs typeface="Arial" pitchFamily="34" charset="0"/>
              </a:rPr>
              <a:t>Maintenance of personal and public hygiene is very important for prevention and control of many infectious diseases.</a:t>
            </a:r>
          </a:p>
          <a:p>
            <a:r>
              <a:rPr lang="en-US" dirty="0" smtClean="0">
                <a:latin typeface="Arial" pitchFamily="34" charset="0"/>
                <a:cs typeface="Arial" pitchFamily="34" charset="0"/>
              </a:rPr>
              <a:t> Measures for personal hygiene include keeping the body clean; consumption of clean drinking water, food, vegetables, fruits, etc. </a:t>
            </a:r>
          </a:p>
          <a:p>
            <a:r>
              <a:rPr lang="en-US" dirty="0" smtClean="0">
                <a:latin typeface="Arial" pitchFamily="34" charset="0"/>
                <a:cs typeface="Arial" pitchFamily="34" charset="0"/>
              </a:rPr>
              <a:t>Public hygiene includes proper disposal of waste and excreta; periodic cleaning and disinfection of water reservoirs, pools, cesspools and tanks and observing standard practices of hygiene in public catering. </a:t>
            </a:r>
          </a:p>
          <a:p>
            <a:r>
              <a:rPr lang="en-US" dirty="0" smtClean="0">
                <a:latin typeface="Arial" pitchFamily="34" charset="0"/>
                <a:cs typeface="Arial" pitchFamily="34" charset="0"/>
              </a:rPr>
              <a:t>These measures are particularly essential where the infectious agents are transmitted through food and water such as typhoid, </a:t>
            </a:r>
            <a:r>
              <a:rPr lang="en-US" dirty="0" err="1" smtClean="0">
                <a:latin typeface="Arial" pitchFamily="34" charset="0"/>
                <a:cs typeface="Arial" pitchFamily="34" charset="0"/>
              </a:rPr>
              <a:t>amoebiasis</a:t>
            </a:r>
            <a:r>
              <a:rPr lang="en-US" dirty="0" smtClean="0">
                <a:latin typeface="Arial" pitchFamily="34" charset="0"/>
                <a:cs typeface="Arial" pitchFamily="34" charset="0"/>
              </a:rPr>
              <a:t> and </a:t>
            </a:r>
            <a:r>
              <a:rPr lang="en-US" dirty="0" err="1" smtClean="0">
                <a:latin typeface="Arial" pitchFamily="34" charset="0"/>
                <a:cs typeface="Arial" pitchFamily="34" charset="0"/>
              </a:rPr>
              <a:t>ascariasis</a:t>
            </a:r>
            <a:r>
              <a:rPr lang="en-US" dirty="0" smtClean="0">
                <a:latin typeface="Arial" pitchFamily="34" charset="0"/>
                <a:cs typeface="Arial" pitchFamily="34" charset="0"/>
              </a:rPr>
              <a:t>. In cases of air-borne diseases such as pneumonia and common cold, in addition to the above measures, close contact with the infected persons or their belongings should be avoided.</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cont.</a:t>
            </a:r>
            <a:endParaRPr lang="en-US" dirty="0"/>
          </a:p>
        </p:txBody>
      </p:sp>
      <p:sp>
        <p:nvSpPr>
          <p:cNvPr id="3" name="Content Placeholder 2"/>
          <p:cNvSpPr>
            <a:spLocks noGrp="1"/>
          </p:cNvSpPr>
          <p:nvPr>
            <p:ph idx="1"/>
          </p:nvPr>
        </p:nvSpPr>
        <p:spPr/>
        <p:txBody>
          <a:bodyPr>
            <a:normAutofit fontScale="70000" lnSpcReduction="20000"/>
          </a:bodyPr>
          <a:lstStyle/>
          <a:p>
            <a:pPr algn="just"/>
            <a:r>
              <a:rPr lang="en-US" dirty="0" smtClean="0">
                <a:latin typeface="Arial" pitchFamily="34" charset="0"/>
                <a:cs typeface="Arial" pitchFamily="34" charset="0"/>
              </a:rPr>
              <a:t>For diseases such as malaria and </a:t>
            </a:r>
            <a:r>
              <a:rPr lang="en-US" dirty="0" err="1" smtClean="0">
                <a:latin typeface="Arial" pitchFamily="34" charset="0"/>
                <a:cs typeface="Arial" pitchFamily="34" charset="0"/>
              </a:rPr>
              <a:t>filariasis</a:t>
            </a:r>
            <a:r>
              <a:rPr lang="en-US" dirty="0" smtClean="0">
                <a:latin typeface="Arial" pitchFamily="34" charset="0"/>
                <a:cs typeface="Arial" pitchFamily="34" charset="0"/>
              </a:rPr>
              <a:t> that are transmitted through insect vectors, the most important measure is to control or eliminate the vectors and their breeding places.</a:t>
            </a:r>
          </a:p>
          <a:p>
            <a:pPr algn="just"/>
            <a:r>
              <a:rPr lang="en-US" dirty="0" smtClean="0">
                <a:latin typeface="Arial" pitchFamily="34" charset="0"/>
                <a:cs typeface="Arial" pitchFamily="34" charset="0"/>
              </a:rPr>
              <a:t> This can be achieved by avoiding stagnation of water in and around residential areas, regular cleaning of household coolers, use of mosquito nets, introducing fishes like </a:t>
            </a:r>
            <a:r>
              <a:rPr lang="en-US" i="1" dirty="0" err="1" smtClean="0">
                <a:latin typeface="Arial" pitchFamily="34" charset="0"/>
                <a:cs typeface="Arial" pitchFamily="34" charset="0"/>
              </a:rPr>
              <a:t>Gambusia</a:t>
            </a:r>
            <a:r>
              <a:rPr lang="en-US" i="1" dirty="0" smtClean="0">
                <a:latin typeface="Arial" pitchFamily="34" charset="0"/>
                <a:cs typeface="Arial" pitchFamily="34" charset="0"/>
              </a:rPr>
              <a:t> </a:t>
            </a:r>
            <a:r>
              <a:rPr lang="en-US" dirty="0" smtClean="0">
                <a:latin typeface="Arial" pitchFamily="34" charset="0"/>
                <a:cs typeface="Arial" pitchFamily="34" charset="0"/>
              </a:rPr>
              <a:t>in ponds that feed on mosquito larvae, spraying of insecticides in ditches, drainage areas and swamps, etc.</a:t>
            </a:r>
          </a:p>
          <a:p>
            <a:pPr algn="just"/>
            <a:r>
              <a:rPr lang="en-US" dirty="0" smtClean="0">
                <a:latin typeface="Arial" pitchFamily="34" charset="0"/>
                <a:cs typeface="Arial" pitchFamily="34" charset="0"/>
              </a:rPr>
              <a:t> In addition, doors and windows should be provided with wire mesh to prevent the entry of mosquitoes. </a:t>
            </a:r>
          </a:p>
          <a:p>
            <a:pPr algn="just"/>
            <a:r>
              <a:rPr lang="en-US" dirty="0" smtClean="0">
                <a:latin typeface="Arial" pitchFamily="34" charset="0"/>
                <a:cs typeface="Arial" pitchFamily="34" charset="0"/>
              </a:rPr>
              <a:t>Such precautions have become all the more important especially in the light of recent widespread incidences of the vector-borne (</a:t>
            </a:r>
            <a:r>
              <a:rPr lang="en-US" i="1" dirty="0" err="1" smtClean="0">
                <a:latin typeface="Arial" pitchFamily="34" charset="0"/>
                <a:cs typeface="Arial" pitchFamily="34" charset="0"/>
              </a:rPr>
              <a:t>Aedes</a:t>
            </a:r>
            <a:r>
              <a:rPr lang="en-US" i="1" dirty="0" smtClean="0">
                <a:latin typeface="Arial" pitchFamily="34" charset="0"/>
                <a:cs typeface="Arial" pitchFamily="34" charset="0"/>
              </a:rPr>
              <a:t> mosquitoes) </a:t>
            </a:r>
            <a:r>
              <a:rPr lang="en-US" dirty="0" smtClean="0">
                <a:latin typeface="Arial" pitchFamily="34" charset="0"/>
                <a:cs typeface="Arial" pitchFamily="34" charset="0"/>
              </a:rPr>
              <a:t>diseases like dengue and </a:t>
            </a:r>
            <a:r>
              <a:rPr lang="en-US" dirty="0" err="1" smtClean="0">
                <a:latin typeface="Arial" pitchFamily="34" charset="0"/>
                <a:cs typeface="Arial" pitchFamily="34" charset="0"/>
              </a:rPr>
              <a:t>chikungunya</a:t>
            </a:r>
            <a:r>
              <a:rPr lang="en-US" dirty="0" smtClean="0">
                <a:latin typeface="Arial" pitchFamily="34" charset="0"/>
                <a:cs typeface="Arial" pitchFamily="34" charset="0"/>
              </a:rPr>
              <a:t> in many parts of India.</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52400" y="152400"/>
            <a:ext cx="8610600"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304801" y="76200"/>
            <a:ext cx="8381999"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CERT Exemplar Class 12 Biology Chapter 8 Human Health and Diseases - Learn  CBSE"/>
          <p:cNvPicPr>
            <a:picLocks noChangeAspect="1" noChangeArrowheads="1"/>
          </p:cNvPicPr>
          <p:nvPr/>
        </p:nvPicPr>
        <p:blipFill>
          <a:blip r:embed="rId2"/>
          <a:srcRect/>
          <a:stretch>
            <a:fillRect/>
          </a:stretch>
        </p:blipFill>
        <p:spPr bwMode="auto">
          <a:xfrm>
            <a:off x="155574" y="609600"/>
            <a:ext cx="8759825" cy="55626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EFFECTS OF CHANGES IN STRATOSPHERIC OZONE AND GLOBAL CLIMATE"/>
          <p:cNvPicPr>
            <a:picLocks noChangeAspect="1" noChangeArrowheads="1"/>
          </p:cNvPicPr>
          <p:nvPr/>
        </p:nvPicPr>
        <p:blipFill>
          <a:blip r:embed="rId2"/>
          <a:srcRect/>
          <a:stretch>
            <a:fillRect/>
          </a:stretch>
        </p:blipFill>
        <p:spPr bwMode="auto">
          <a:xfrm>
            <a:off x="260467" y="609600"/>
            <a:ext cx="8350133" cy="5534025"/>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IMMUNE SYSTEM</a:t>
            </a:r>
            <a:endParaRPr lang="en-US" dirty="0"/>
          </a:p>
        </p:txBody>
      </p:sp>
      <p:sp>
        <p:nvSpPr>
          <p:cNvPr id="3" name="Subtitle 2"/>
          <p:cNvSpPr>
            <a:spLocks noGrp="1"/>
          </p:cNvSpPr>
          <p:nvPr>
            <p:ph type="subTitle" idx="1"/>
          </p:nvPr>
        </p:nvSpPr>
        <p:spPr/>
        <p:txBody>
          <a:bodyPr/>
          <a:lstStyle/>
          <a:p>
            <a:r>
              <a:rPr lang="en-US" dirty="0" smtClean="0"/>
              <a:t>HUMAN HEALTH AND DISEASE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Diseases</a:t>
            </a:r>
            <a:endParaRPr lang="en-US" dirty="0"/>
          </a:p>
        </p:txBody>
      </p:sp>
      <p:sp>
        <p:nvSpPr>
          <p:cNvPr id="3" name="Content Placeholder 2"/>
          <p:cNvSpPr>
            <a:spLocks noGrp="1"/>
          </p:cNvSpPr>
          <p:nvPr>
            <p:ph idx="1"/>
          </p:nvPr>
        </p:nvSpPr>
        <p:spPr/>
        <p:txBody>
          <a:bodyPr/>
          <a:lstStyle/>
          <a:p>
            <a:r>
              <a:rPr lang="en-US" dirty="0" smtClean="0"/>
              <a:t>1.Acute disease</a:t>
            </a:r>
          </a:p>
          <a:p>
            <a:r>
              <a:rPr lang="en-US" dirty="0" smtClean="0"/>
              <a:t>2.Chronic Disease</a:t>
            </a:r>
          </a:p>
          <a:p>
            <a:r>
              <a:rPr lang="en-US" dirty="0" smtClean="0"/>
              <a:t>3.</a:t>
            </a:r>
            <a:r>
              <a:rPr lang="en-US" dirty="0"/>
              <a:t> Congenital diseases </a:t>
            </a:r>
            <a:r>
              <a:rPr lang="en-US" dirty="0" smtClean="0"/>
              <a:t>(</a:t>
            </a:r>
            <a:r>
              <a:rPr lang="en-US" dirty="0"/>
              <a:t>Present since birth) </a:t>
            </a:r>
            <a:endParaRPr lang="en-US" dirty="0" smtClean="0"/>
          </a:p>
          <a:p>
            <a:r>
              <a:rPr lang="en-US" dirty="0" smtClean="0"/>
              <a:t>4. Acquired diseases (Develop after birth)</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04800" y="228600"/>
            <a:ext cx="84582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304800" y="152400"/>
            <a:ext cx="86106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304800" y="152400"/>
            <a:ext cx="85344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Immunity </a:t>
            </a:r>
            <a:endParaRPr lang="en-US" dirty="0"/>
          </a:p>
        </p:txBody>
      </p:sp>
      <p:sp>
        <p:nvSpPr>
          <p:cNvPr id="3" name="Content Placeholder 2"/>
          <p:cNvSpPr>
            <a:spLocks noGrp="1"/>
          </p:cNvSpPr>
          <p:nvPr>
            <p:ph idx="1"/>
          </p:nvPr>
        </p:nvSpPr>
        <p:spPr/>
        <p:txBody>
          <a:bodyPr/>
          <a:lstStyle/>
          <a:p>
            <a:pPr algn="just"/>
            <a:r>
              <a:rPr lang="en-US" dirty="0" smtClean="0">
                <a:solidFill>
                  <a:srgbClr val="FF0000"/>
                </a:solidFill>
              </a:rPr>
              <a:t>This overall ability of the host to fight the disease-causing organism, conferred by the immune system is called </a:t>
            </a:r>
            <a:r>
              <a:rPr lang="en-US" b="1" dirty="0" smtClean="0">
                <a:solidFill>
                  <a:srgbClr val="FF0000"/>
                </a:solidFill>
              </a:rPr>
              <a:t>immunity.</a:t>
            </a:r>
          </a:p>
          <a:p>
            <a:pPr algn="just"/>
            <a:r>
              <a:rPr lang="en-US" dirty="0" smtClean="0">
                <a:solidFill>
                  <a:srgbClr val="00B050"/>
                </a:solidFill>
              </a:rPr>
              <a:t>Immunity is of two types:</a:t>
            </a:r>
          </a:p>
          <a:p>
            <a:pPr lvl="1"/>
            <a:r>
              <a:rPr lang="en-US" dirty="0" smtClean="0">
                <a:solidFill>
                  <a:srgbClr val="00B050"/>
                </a:solidFill>
              </a:rPr>
              <a:t> (</a:t>
            </a:r>
            <a:r>
              <a:rPr lang="en-US" dirty="0" err="1" smtClean="0">
                <a:solidFill>
                  <a:srgbClr val="00B050"/>
                </a:solidFill>
              </a:rPr>
              <a:t>i</a:t>
            </a:r>
            <a:r>
              <a:rPr lang="en-US" dirty="0" smtClean="0">
                <a:solidFill>
                  <a:srgbClr val="00B050"/>
                </a:solidFill>
              </a:rPr>
              <a:t>) Innate immunity and </a:t>
            </a:r>
          </a:p>
          <a:p>
            <a:pPr lvl="1" algn="just"/>
            <a:r>
              <a:rPr lang="en-US" dirty="0" smtClean="0">
                <a:solidFill>
                  <a:srgbClr val="00B050"/>
                </a:solidFill>
              </a:rPr>
              <a:t>(ii) Acquired immunity.</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52400" y="228600"/>
            <a:ext cx="8686800"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52400" y="152400"/>
            <a:ext cx="8639175" cy="6305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Innate Immunity</a:t>
            </a:r>
            <a:endParaRPr lang="en-US" dirty="0"/>
          </a:p>
        </p:txBody>
      </p:sp>
      <p:sp>
        <p:nvSpPr>
          <p:cNvPr id="3" name="Content Placeholder 2"/>
          <p:cNvSpPr>
            <a:spLocks noGrp="1"/>
          </p:cNvSpPr>
          <p:nvPr>
            <p:ph idx="1"/>
          </p:nvPr>
        </p:nvSpPr>
        <p:spPr/>
        <p:txBody>
          <a:bodyPr>
            <a:normAutofit fontScale="77500" lnSpcReduction="20000"/>
          </a:bodyPr>
          <a:lstStyle/>
          <a:p>
            <a:pPr algn="just"/>
            <a:r>
              <a:rPr lang="en-US" dirty="0" smtClean="0">
                <a:solidFill>
                  <a:srgbClr val="00B050"/>
                </a:solidFill>
              </a:rPr>
              <a:t>Innate immunity is non-specific type of </a:t>
            </a:r>
            <a:r>
              <a:rPr lang="en-US" dirty="0" err="1" smtClean="0">
                <a:solidFill>
                  <a:srgbClr val="00B050"/>
                </a:solidFill>
              </a:rPr>
              <a:t>defence</a:t>
            </a:r>
            <a:r>
              <a:rPr lang="en-US" dirty="0" smtClean="0">
                <a:solidFill>
                  <a:srgbClr val="00B050"/>
                </a:solidFill>
              </a:rPr>
              <a:t>, that is present at the time of birth. </a:t>
            </a:r>
          </a:p>
          <a:p>
            <a:pPr algn="just"/>
            <a:r>
              <a:rPr lang="en-US" dirty="0" smtClean="0">
                <a:solidFill>
                  <a:srgbClr val="00B050"/>
                </a:solidFill>
              </a:rPr>
              <a:t>This is accomplished by providing different types of barriers to the entry of the foreign agents into our body. Innate immunity consist of four types of barriers. These are —</a:t>
            </a:r>
          </a:p>
          <a:p>
            <a:pPr algn="just"/>
            <a:r>
              <a:rPr lang="en-US" dirty="0" smtClean="0">
                <a:solidFill>
                  <a:srgbClr val="002060"/>
                </a:solidFill>
              </a:rPr>
              <a:t>(</a:t>
            </a:r>
            <a:r>
              <a:rPr lang="en-US" dirty="0" err="1" smtClean="0">
                <a:solidFill>
                  <a:srgbClr val="002060"/>
                </a:solidFill>
              </a:rPr>
              <a:t>i</a:t>
            </a:r>
            <a:r>
              <a:rPr lang="en-US" dirty="0" smtClean="0">
                <a:solidFill>
                  <a:srgbClr val="002060"/>
                </a:solidFill>
              </a:rPr>
              <a:t>) </a:t>
            </a:r>
            <a:r>
              <a:rPr lang="en-US" b="1" i="1" dirty="0" smtClean="0">
                <a:solidFill>
                  <a:srgbClr val="002060"/>
                </a:solidFill>
              </a:rPr>
              <a:t>Physical barriers : </a:t>
            </a:r>
            <a:r>
              <a:rPr lang="en-US" dirty="0" smtClean="0">
                <a:solidFill>
                  <a:srgbClr val="002060"/>
                </a:solidFill>
              </a:rPr>
              <a:t>Skin on our body is the main barrier which prevents entry of the micro-organisms. Mucus coating of the epithelium lining the respiratory, gastrointestinal and </a:t>
            </a:r>
            <a:r>
              <a:rPr lang="en-US" dirty="0" err="1" smtClean="0">
                <a:solidFill>
                  <a:srgbClr val="002060"/>
                </a:solidFill>
              </a:rPr>
              <a:t>urogenital</a:t>
            </a:r>
            <a:r>
              <a:rPr lang="en-US" dirty="0" smtClean="0">
                <a:solidFill>
                  <a:srgbClr val="002060"/>
                </a:solidFill>
              </a:rPr>
              <a:t> tracts also help in trapping microbes entering our body.</a:t>
            </a:r>
          </a:p>
          <a:p>
            <a:pPr algn="just"/>
            <a:r>
              <a:rPr lang="en-US" dirty="0" smtClean="0">
                <a:solidFill>
                  <a:srgbClr val="002060"/>
                </a:solidFill>
              </a:rPr>
              <a:t>(ii) </a:t>
            </a:r>
            <a:r>
              <a:rPr lang="en-US" b="1" i="1" dirty="0" smtClean="0">
                <a:solidFill>
                  <a:srgbClr val="002060"/>
                </a:solidFill>
              </a:rPr>
              <a:t>Physiological barriers : </a:t>
            </a:r>
            <a:r>
              <a:rPr lang="en-US" dirty="0" smtClean="0">
                <a:solidFill>
                  <a:srgbClr val="002060"/>
                </a:solidFill>
              </a:rPr>
              <a:t>Acid in the stomach, saliva in the mouth, tears from eyes–all prevent microbial growth.</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04800" y="152400"/>
            <a:ext cx="83820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Innate immunity cont.</a:t>
            </a:r>
            <a:endParaRPr lang="en-US" dirty="0"/>
          </a:p>
        </p:txBody>
      </p:sp>
      <p:sp>
        <p:nvSpPr>
          <p:cNvPr id="3" name="Content Placeholder 2"/>
          <p:cNvSpPr>
            <a:spLocks noGrp="1"/>
          </p:cNvSpPr>
          <p:nvPr>
            <p:ph idx="1"/>
          </p:nvPr>
        </p:nvSpPr>
        <p:spPr/>
        <p:txBody>
          <a:bodyPr>
            <a:normAutofit fontScale="92500"/>
          </a:bodyPr>
          <a:lstStyle/>
          <a:p>
            <a:pPr algn="just"/>
            <a:r>
              <a:rPr lang="en-US" dirty="0" smtClean="0">
                <a:solidFill>
                  <a:schemeClr val="accent3">
                    <a:lumMod val="75000"/>
                  </a:schemeClr>
                </a:solidFill>
              </a:rPr>
              <a:t>(iii) </a:t>
            </a:r>
            <a:r>
              <a:rPr lang="en-US" b="1" i="1" dirty="0" smtClean="0">
                <a:solidFill>
                  <a:schemeClr val="accent3">
                    <a:lumMod val="75000"/>
                  </a:schemeClr>
                </a:solidFill>
              </a:rPr>
              <a:t>Cellular barriers :</a:t>
            </a:r>
            <a:r>
              <a:rPr lang="en-US" dirty="0" smtClean="0">
                <a:solidFill>
                  <a:schemeClr val="accent3">
                    <a:lumMod val="75000"/>
                  </a:schemeClr>
                </a:solidFill>
              </a:rPr>
              <a:t> Certain types of leukocytes (WBC) of our body  like </a:t>
            </a:r>
            <a:r>
              <a:rPr lang="en-US" dirty="0" err="1" smtClean="0">
                <a:solidFill>
                  <a:schemeClr val="accent3">
                    <a:lumMod val="75000"/>
                  </a:schemeClr>
                </a:solidFill>
              </a:rPr>
              <a:t>polymorpho</a:t>
            </a:r>
            <a:r>
              <a:rPr lang="en-US" dirty="0" smtClean="0">
                <a:solidFill>
                  <a:schemeClr val="accent3">
                    <a:lumMod val="75000"/>
                  </a:schemeClr>
                </a:solidFill>
              </a:rPr>
              <a:t>-nuclear leukocytes (PMNL-</a:t>
            </a:r>
            <a:r>
              <a:rPr lang="en-US" dirty="0" err="1" smtClean="0">
                <a:solidFill>
                  <a:schemeClr val="accent3">
                    <a:lumMod val="75000"/>
                  </a:schemeClr>
                </a:solidFill>
              </a:rPr>
              <a:t>neutrophils</a:t>
            </a:r>
            <a:r>
              <a:rPr lang="en-US" dirty="0" smtClean="0">
                <a:solidFill>
                  <a:schemeClr val="accent3">
                    <a:lumMod val="75000"/>
                  </a:schemeClr>
                </a:solidFill>
              </a:rPr>
              <a:t>) and </a:t>
            </a:r>
            <a:r>
              <a:rPr lang="en-US" dirty="0" err="1" smtClean="0">
                <a:solidFill>
                  <a:schemeClr val="accent3">
                    <a:lumMod val="75000"/>
                  </a:schemeClr>
                </a:solidFill>
              </a:rPr>
              <a:t>monocytes</a:t>
            </a:r>
            <a:r>
              <a:rPr lang="en-US" dirty="0" smtClean="0">
                <a:solidFill>
                  <a:schemeClr val="accent3">
                    <a:lumMod val="75000"/>
                  </a:schemeClr>
                </a:solidFill>
              </a:rPr>
              <a:t> and natural killer (type of lymphocytes) in the blood as well as macrophages in tissues can </a:t>
            </a:r>
            <a:r>
              <a:rPr lang="en-US" dirty="0" err="1" smtClean="0">
                <a:solidFill>
                  <a:schemeClr val="accent3">
                    <a:lumMod val="75000"/>
                  </a:schemeClr>
                </a:solidFill>
              </a:rPr>
              <a:t>phagocytose</a:t>
            </a:r>
            <a:r>
              <a:rPr lang="en-US" dirty="0" smtClean="0">
                <a:solidFill>
                  <a:schemeClr val="accent3">
                    <a:lumMod val="75000"/>
                  </a:schemeClr>
                </a:solidFill>
              </a:rPr>
              <a:t> and destroy microbes.</a:t>
            </a:r>
          </a:p>
          <a:p>
            <a:pPr algn="just"/>
            <a:r>
              <a:rPr lang="en-US" dirty="0" smtClean="0">
                <a:solidFill>
                  <a:srgbClr val="002060"/>
                </a:solidFill>
              </a:rPr>
              <a:t>(iv) </a:t>
            </a:r>
            <a:r>
              <a:rPr lang="en-US" b="1" i="1" dirty="0" smtClean="0">
                <a:solidFill>
                  <a:srgbClr val="002060"/>
                </a:solidFill>
              </a:rPr>
              <a:t>Cytokine barriers :</a:t>
            </a:r>
            <a:r>
              <a:rPr lang="en-US" dirty="0" smtClean="0">
                <a:solidFill>
                  <a:srgbClr val="002060"/>
                </a:solidFill>
              </a:rPr>
              <a:t> Virus-infected cells secrete proteins called </a:t>
            </a:r>
            <a:r>
              <a:rPr lang="en-US" dirty="0" err="1" smtClean="0">
                <a:solidFill>
                  <a:srgbClr val="002060"/>
                </a:solidFill>
              </a:rPr>
              <a:t>interferons</a:t>
            </a:r>
            <a:r>
              <a:rPr lang="en-US" dirty="0" smtClean="0">
                <a:solidFill>
                  <a:srgbClr val="002060"/>
                </a:solidFill>
              </a:rPr>
              <a:t> which protect non-infected cells from further viral infection.</a:t>
            </a:r>
          </a:p>
          <a:p>
            <a:pPr algn="just"/>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52400" y="152400"/>
            <a:ext cx="86868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Acquired diseases</a:t>
            </a:r>
            <a:endParaRPr lang="en-US" dirty="0"/>
          </a:p>
        </p:txBody>
      </p:sp>
      <p:sp>
        <p:nvSpPr>
          <p:cNvPr id="3" name="Content Placeholder 2"/>
          <p:cNvSpPr>
            <a:spLocks noGrp="1"/>
          </p:cNvSpPr>
          <p:nvPr>
            <p:ph idx="1"/>
          </p:nvPr>
        </p:nvSpPr>
        <p:spPr/>
        <p:txBody>
          <a:bodyPr/>
          <a:lstStyle/>
          <a:p>
            <a:r>
              <a:rPr lang="en-US" dirty="0"/>
              <a:t>Diseases can be </a:t>
            </a:r>
            <a:r>
              <a:rPr lang="en-US" dirty="0" smtClean="0"/>
              <a:t>broadly grouped </a:t>
            </a:r>
            <a:r>
              <a:rPr lang="en-US" dirty="0"/>
              <a:t>into </a:t>
            </a:r>
            <a:endParaRPr lang="en-US" dirty="0" smtClean="0"/>
          </a:p>
          <a:p>
            <a:r>
              <a:rPr lang="en-US" b="1" dirty="0" smtClean="0"/>
              <a:t>A) Infectious and</a:t>
            </a:r>
          </a:p>
          <a:p>
            <a:r>
              <a:rPr lang="en-US" b="1" dirty="0" smtClean="0"/>
              <a:t> B) Non-infectious.</a:t>
            </a:r>
          </a:p>
          <a:p>
            <a:r>
              <a:rPr lang="en-US" b="1" dirty="0" smtClean="0"/>
              <a:t> </a:t>
            </a:r>
            <a:r>
              <a:rPr lang="en-US" dirty="0"/>
              <a:t>Diseases which are </a:t>
            </a:r>
            <a:r>
              <a:rPr lang="en-US" dirty="0" smtClean="0"/>
              <a:t>easily transmitted </a:t>
            </a:r>
            <a:r>
              <a:rPr lang="en-US" dirty="0"/>
              <a:t>from one person to another, are called </a:t>
            </a:r>
            <a:r>
              <a:rPr lang="en-US" b="1" dirty="0"/>
              <a:t>infectious diseases</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Acquired or Adaptive Immunity</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solidFill>
                  <a:srgbClr val="FF0000"/>
                </a:solidFill>
              </a:rPr>
              <a:t>Acquired immunity, on the other hand, is pathogen specific. It is </a:t>
            </a:r>
            <a:r>
              <a:rPr lang="en-US" dirty="0" err="1" smtClean="0">
                <a:solidFill>
                  <a:srgbClr val="FF0000"/>
                </a:solidFill>
              </a:rPr>
              <a:t>characterised</a:t>
            </a:r>
            <a:r>
              <a:rPr lang="en-US" dirty="0" smtClean="0">
                <a:solidFill>
                  <a:srgbClr val="FF0000"/>
                </a:solidFill>
              </a:rPr>
              <a:t> by memory</a:t>
            </a:r>
            <a:r>
              <a:rPr lang="en-US" dirty="0" smtClean="0"/>
              <a:t>. </a:t>
            </a:r>
          </a:p>
          <a:p>
            <a:pPr algn="just"/>
            <a:r>
              <a:rPr lang="en-US" dirty="0" smtClean="0">
                <a:solidFill>
                  <a:srgbClr val="00B0F0"/>
                </a:solidFill>
              </a:rPr>
              <a:t>This means that our body when it encounters a pathogen for the first time produces a response called </a:t>
            </a:r>
            <a:r>
              <a:rPr lang="en-US" b="1" dirty="0" smtClean="0">
                <a:solidFill>
                  <a:srgbClr val="00B0F0"/>
                </a:solidFill>
              </a:rPr>
              <a:t>primary response </a:t>
            </a:r>
            <a:r>
              <a:rPr lang="en-US" dirty="0" smtClean="0">
                <a:solidFill>
                  <a:srgbClr val="00B0F0"/>
                </a:solidFill>
              </a:rPr>
              <a:t>which is of low intensity. Subsequent encounter with the same pathogen elicits a highly intensified secondary or </a:t>
            </a:r>
            <a:r>
              <a:rPr lang="en-US" dirty="0" err="1" smtClean="0">
                <a:solidFill>
                  <a:srgbClr val="00B0F0"/>
                </a:solidFill>
              </a:rPr>
              <a:t>anamnestic</a:t>
            </a:r>
            <a:r>
              <a:rPr lang="en-US" dirty="0" smtClean="0">
                <a:solidFill>
                  <a:srgbClr val="00B0F0"/>
                </a:solidFill>
              </a:rPr>
              <a:t> response. This is ascribed to the fact that our body appears to have memory of the first encounter.</a:t>
            </a:r>
            <a:endParaRPr lang="en-US" dirty="0">
              <a:solidFill>
                <a:srgbClr val="00B0F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ANTIBODY</a:t>
            </a:r>
            <a:endParaRPr lang="en-US" dirty="0"/>
          </a:p>
        </p:txBody>
      </p:sp>
      <p:sp>
        <p:nvSpPr>
          <p:cNvPr id="3" name="Content Placeholder 2"/>
          <p:cNvSpPr>
            <a:spLocks noGrp="1"/>
          </p:cNvSpPr>
          <p:nvPr>
            <p:ph idx="1"/>
          </p:nvPr>
        </p:nvSpPr>
        <p:spPr/>
        <p:txBody>
          <a:bodyPr>
            <a:normAutofit fontScale="85000" lnSpcReduction="10000"/>
          </a:bodyPr>
          <a:lstStyle/>
          <a:p>
            <a:pPr algn="just"/>
            <a:r>
              <a:rPr lang="en-US" dirty="0" smtClean="0">
                <a:solidFill>
                  <a:srgbClr val="00B050"/>
                </a:solidFill>
              </a:rPr>
              <a:t>The primary and secondary immune responses are carried out with the help of two special types of lymphocytes present in our blood, i.e., </a:t>
            </a:r>
            <a:r>
              <a:rPr lang="en-US" b="1" dirty="0" smtClean="0">
                <a:solidFill>
                  <a:srgbClr val="00B050"/>
                </a:solidFill>
              </a:rPr>
              <a:t>B-lymphocytes and T lymphocytes.</a:t>
            </a:r>
          </a:p>
          <a:p>
            <a:pPr lvl="1" algn="just"/>
            <a:r>
              <a:rPr lang="en-US" dirty="0" smtClean="0">
                <a:solidFill>
                  <a:srgbClr val="00B0F0"/>
                </a:solidFill>
              </a:rPr>
              <a:t>The B-lymphocytes produce an army of proteins in response to pathogens into our blood to fight with them. These proteins are called antibodies.</a:t>
            </a:r>
          </a:p>
          <a:p>
            <a:pPr lvl="1" algn="just"/>
            <a:r>
              <a:rPr lang="en-US" dirty="0" smtClean="0">
                <a:solidFill>
                  <a:schemeClr val="accent3">
                    <a:lumMod val="50000"/>
                  </a:schemeClr>
                </a:solidFill>
              </a:rPr>
              <a:t>The T-cells themselves do not secrete antibodies but help B cells produce them. </a:t>
            </a:r>
          </a:p>
          <a:p>
            <a:pPr algn="just"/>
            <a:r>
              <a:rPr lang="en-US" dirty="0" smtClean="0">
                <a:solidFill>
                  <a:srgbClr val="7030A0"/>
                </a:solidFill>
              </a:rPr>
              <a:t>Each antibody molecule has four peptide chains, two small called </a:t>
            </a:r>
            <a:r>
              <a:rPr lang="en-US" b="1" dirty="0" smtClean="0">
                <a:solidFill>
                  <a:srgbClr val="7030A0"/>
                </a:solidFill>
              </a:rPr>
              <a:t>light chains and two longer </a:t>
            </a:r>
            <a:r>
              <a:rPr lang="en-US" dirty="0" smtClean="0">
                <a:solidFill>
                  <a:srgbClr val="7030A0"/>
                </a:solidFill>
              </a:rPr>
              <a:t>called </a:t>
            </a:r>
            <a:r>
              <a:rPr lang="en-US" b="1" dirty="0" smtClean="0">
                <a:solidFill>
                  <a:srgbClr val="7030A0"/>
                </a:solidFill>
              </a:rPr>
              <a:t>heavy chains. Hence, an </a:t>
            </a:r>
            <a:r>
              <a:rPr lang="en-US" dirty="0" smtClean="0">
                <a:solidFill>
                  <a:srgbClr val="7030A0"/>
                </a:solidFill>
              </a:rPr>
              <a:t>antibody is represented as H2L2</a:t>
            </a:r>
            <a:endParaRPr lang="en-US" dirty="0">
              <a:solidFill>
                <a:srgbClr val="7030A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28600" y="304800"/>
            <a:ext cx="8686800"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152400" y="152400"/>
            <a:ext cx="876300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304800" y="152400"/>
            <a:ext cx="8534400"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of Adaptive immunity Response</a:t>
            </a:r>
            <a:endParaRPr lang="en-US" dirty="0"/>
          </a:p>
        </p:txBody>
      </p:sp>
      <p:sp>
        <p:nvSpPr>
          <p:cNvPr id="3" name="Content Placeholder 2"/>
          <p:cNvSpPr>
            <a:spLocks noGrp="1"/>
          </p:cNvSpPr>
          <p:nvPr>
            <p:ph idx="1"/>
          </p:nvPr>
        </p:nvSpPr>
        <p:spPr/>
        <p:txBody>
          <a:bodyPr>
            <a:normAutofit lnSpcReduction="10000"/>
          </a:bodyPr>
          <a:lstStyle/>
          <a:p>
            <a:pPr algn="just"/>
            <a:r>
              <a:rPr lang="en-US" dirty="0" smtClean="0"/>
              <a:t>Different types of antibodies are produced in our body. </a:t>
            </a:r>
            <a:r>
              <a:rPr lang="en-US" dirty="0" err="1" smtClean="0">
                <a:solidFill>
                  <a:srgbClr val="7030A0"/>
                </a:solidFill>
              </a:rPr>
              <a:t>IgA</a:t>
            </a:r>
            <a:r>
              <a:rPr lang="en-US" dirty="0" smtClean="0">
                <a:solidFill>
                  <a:srgbClr val="7030A0"/>
                </a:solidFill>
              </a:rPr>
              <a:t>, </a:t>
            </a:r>
            <a:r>
              <a:rPr lang="en-US" dirty="0" err="1" smtClean="0">
                <a:solidFill>
                  <a:srgbClr val="7030A0"/>
                </a:solidFill>
              </a:rPr>
              <a:t>IgM</a:t>
            </a:r>
            <a:r>
              <a:rPr lang="en-US" dirty="0" smtClean="0">
                <a:solidFill>
                  <a:srgbClr val="7030A0"/>
                </a:solidFill>
              </a:rPr>
              <a:t>, </a:t>
            </a:r>
            <a:r>
              <a:rPr lang="en-US" dirty="0" err="1" smtClean="0">
                <a:solidFill>
                  <a:srgbClr val="7030A0"/>
                </a:solidFill>
              </a:rPr>
              <a:t>IgE</a:t>
            </a:r>
            <a:r>
              <a:rPr lang="en-US" dirty="0" smtClean="0">
                <a:solidFill>
                  <a:srgbClr val="7030A0"/>
                </a:solidFill>
              </a:rPr>
              <a:t>, </a:t>
            </a:r>
            <a:r>
              <a:rPr lang="en-US" dirty="0" err="1" smtClean="0">
                <a:solidFill>
                  <a:srgbClr val="7030A0"/>
                </a:solidFill>
              </a:rPr>
              <a:t>IgG</a:t>
            </a:r>
            <a:r>
              <a:rPr lang="en-US" dirty="0" smtClean="0">
                <a:solidFill>
                  <a:srgbClr val="7030A0"/>
                </a:solidFill>
              </a:rPr>
              <a:t> </a:t>
            </a:r>
            <a:r>
              <a:rPr lang="en-US" dirty="0" smtClean="0"/>
              <a:t>are some of them. A cartoon of an antibody is given in Figure 8.4. Because these antibodies are found in the blood, the response is also called as </a:t>
            </a:r>
            <a:r>
              <a:rPr lang="en-US" b="1" dirty="0" err="1" smtClean="0"/>
              <a:t>humoral</a:t>
            </a:r>
            <a:r>
              <a:rPr lang="en-US" b="1" dirty="0" smtClean="0"/>
              <a:t> immune response.</a:t>
            </a:r>
          </a:p>
          <a:p>
            <a:pPr lvl="1" algn="just"/>
            <a:r>
              <a:rPr lang="en-US" dirty="0" smtClean="0">
                <a:solidFill>
                  <a:srgbClr val="FF0000"/>
                </a:solidFill>
              </a:rPr>
              <a:t>Antibody mediated. The B cells is responsible for that.</a:t>
            </a:r>
          </a:p>
          <a:p>
            <a:pPr lvl="1" algn="just"/>
            <a:r>
              <a:rPr lang="en-US" dirty="0" smtClean="0">
                <a:solidFill>
                  <a:srgbClr val="FF0000"/>
                </a:solidFill>
              </a:rPr>
              <a:t>Cell-mediated immune response or cell-mediated immunity (CMI). The T-lymphocytes mediate CMI.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304800" y="152400"/>
            <a:ext cx="86106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277813"/>
            <a:ext cx="8382000" cy="941387"/>
          </a:xfrm>
          <a:noFill/>
          <a:ln>
            <a:solidFill>
              <a:schemeClr val="accent1"/>
            </a:solidFill>
          </a:ln>
        </p:spPr>
        <p:txBody>
          <a:bodyPr/>
          <a:lstStyle/>
          <a:p>
            <a:pPr algn="ctr" eaLnBrk="1" hangingPunct="1">
              <a:defRPr/>
            </a:pPr>
            <a:r>
              <a:rPr lang="en-US" sz="4000" b="1" u="sng" dirty="0" smtClean="0">
                <a:solidFill>
                  <a:srgbClr val="FF0000"/>
                </a:solidFill>
                <a:latin typeface="Comic Sans MS" pitchFamily="66" charset="0"/>
              </a:rPr>
              <a:t>Antibodies</a:t>
            </a:r>
          </a:p>
        </p:txBody>
      </p:sp>
      <p:sp>
        <p:nvSpPr>
          <p:cNvPr id="90115" name="Rectangle 3"/>
          <p:cNvSpPr>
            <a:spLocks noGrp="1" noChangeArrowheads="1"/>
          </p:cNvSpPr>
          <p:nvPr>
            <p:ph type="body" idx="4294967295"/>
          </p:nvPr>
        </p:nvSpPr>
        <p:spPr>
          <a:xfrm>
            <a:off x="612775" y="1565275"/>
            <a:ext cx="8074025" cy="4530725"/>
          </a:xfrm>
        </p:spPr>
        <p:txBody>
          <a:bodyPr/>
          <a:lstStyle/>
          <a:p>
            <a:pPr>
              <a:buFont typeface="Monotype Sorts" pitchFamily="2" charset="2"/>
              <a:buChar char="u"/>
            </a:pPr>
            <a:endParaRPr lang="en-US" sz="2400" dirty="0" smtClean="0">
              <a:latin typeface="Arial" pitchFamily="34" charset="0"/>
              <a:cs typeface="Arial" pitchFamily="34" charset="0"/>
            </a:endParaRPr>
          </a:p>
          <a:p>
            <a:pPr>
              <a:buFont typeface="Monotype Sorts" pitchFamily="2" charset="2"/>
              <a:buChar char="u"/>
            </a:pPr>
            <a:r>
              <a:rPr lang="en-US" sz="2400" dirty="0" smtClean="0">
                <a:latin typeface="Arial" pitchFamily="34" charset="0"/>
                <a:cs typeface="Arial" pitchFamily="34" charset="0"/>
              </a:rPr>
              <a:t>Proteins that recognize and bind to a particular antigen with very high </a:t>
            </a:r>
            <a:r>
              <a:rPr lang="en-US" sz="2400" i="1" dirty="0" smtClean="0">
                <a:latin typeface="Arial" pitchFamily="34" charset="0"/>
                <a:cs typeface="Arial" pitchFamily="34" charset="0"/>
              </a:rPr>
              <a:t>specificity</a:t>
            </a:r>
            <a:r>
              <a:rPr lang="en-US" sz="2400" dirty="0" smtClean="0">
                <a:latin typeface="Arial" pitchFamily="34" charset="0"/>
                <a:cs typeface="Arial" pitchFamily="34" charset="0"/>
              </a:rPr>
              <a:t>.</a:t>
            </a:r>
          </a:p>
          <a:p>
            <a:pPr>
              <a:buFont typeface="Monotype Sorts" pitchFamily="2" charset="2"/>
              <a:buNone/>
            </a:pPr>
            <a:endParaRPr lang="en-US" sz="2400" dirty="0" smtClean="0">
              <a:latin typeface="Arial" pitchFamily="34" charset="0"/>
              <a:cs typeface="Arial" pitchFamily="34" charset="0"/>
            </a:endParaRPr>
          </a:p>
          <a:p>
            <a:pPr>
              <a:buFont typeface="Monotype Sorts" pitchFamily="2" charset="2"/>
              <a:buChar char="u"/>
            </a:pPr>
            <a:r>
              <a:rPr lang="en-US" sz="2400" dirty="0" smtClean="0">
                <a:latin typeface="Arial" pitchFamily="34" charset="0"/>
                <a:cs typeface="Arial" pitchFamily="34" charset="0"/>
              </a:rPr>
              <a:t>Made in response to exposure to the antigen.</a:t>
            </a:r>
          </a:p>
          <a:p>
            <a:pPr>
              <a:buFont typeface="Monotype Sorts" pitchFamily="2" charset="2"/>
              <a:buNone/>
            </a:pPr>
            <a:endParaRPr lang="en-US" sz="2400" dirty="0" smtClean="0">
              <a:latin typeface="Arial" pitchFamily="34" charset="0"/>
              <a:cs typeface="Arial" pitchFamily="34" charset="0"/>
            </a:endParaRPr>
          </a:p>
          <a:p>
            <a:pPr>
              <a:buFont typeface="Monotype Sorts" pitchFamily="2" charset="2"/>
              <a:buChar char="u"/>
            </a:pPr>
            <a:r>
              <a:rPr lang="en-US" sz="2400" dirty="0" smtClean="0">
                <a:latin typeface="Arial" pitchFamily="34" charset="0"/>
                <a:cs typeface="Arial" pitchFamily="34" charset="0"/>
              </a:rPr>
              <a:t>Each antibody has at least two identical sites that bind antigen:  </a:t>
            </a:r>
            <a:r>
              <a:rPr lang="en-US" sz="2400" i="1" dirty="0" smtClean="0">
                <a:latin typeface="Arial" pitchFamily="34" charset="0"/>
                <a:cs typeface="Arial" pitchFamily="34" charset="0"/>
              </a:rPr>
              <a:t>Antigen binding sites</a:t>
            </a:r>
            <a:r>
              <a:rPr lang="en-US" sz="2400" dirty="0" smtClean="0">
                <a:latin typeface="Arial" pitchFamily="34" charset="0"/>
                <a:cs typeface="Arial" pitchFamily="34" charset="0"/>
              </a:rPr>
              <a:t>.</a:t>
            </a:r>
          </a:p>
          <a:p>
            <a:pPr>
              <a:buFont typeface="Monotype Sorts" pitchFamily="2" charset="2"/>
              <a:buChar char="u"/>
            </a:pPr>
            <a:endParaRPr lang="en-US" sz="2400" dirty="0" smtClean="0">
              <a:latin typeface="Arial" pitchFamily="34" charset="0"/>
              <a:cs typeface="Arial" pitchFamily="34" charset="0"/>
            </a:endParaRPr>
          </a:p>
        </p:txBody>
      </p:sp>
    </p:spTree>
    <p:extLst>
      <p:ext uri="{BB962C8B-B14F-4D97-AF65-F5344CB8AC3E}">
        <p14:creationId xmlns:p14="http://schemas.microsoft.com/office/powerpoint/2010/main" xmlns="" val="3760473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115">
                                            <p:txEl>
                                              <p:pRg st="1" end="1"/>
                                            </p:txEl>
                                          </p:spTgt>
                                        </p:tgtEl>
                                        <p:attrNameLst>
                                          <p:attrName>style.visibility</p:attrName>
                                        </p:attrNameLst>
                                      </p:cBhvr>
                                      <p:to>
                                        <p:strVal val="visible"/>
                                      </p:to>
                                    </p:set>
                                    <p:anim calcmode="lin" valueType="num">
                                      <p:cBhvr additive="base">
                                        <p:cTn id="7" dur="500" fill="hold"/>
                                        <p:tgtEl>
                                          <p:spTgt spid="9011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0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15">
                                            <p:txEl>
                                              <p:pRg st="3" end="3"/>
                                            </p:txEl>
                                          </p:spTgt>
                                        </p:tgtEl>
                                        <p:attrNameLst>
                                          <p:attrName>style.visibility</p:attrName>
                                        </p:attrNameLst>
                                      </p:cBhvr>
                                      <p:to>
                                        <p:strVal val="visible"/>
                                      </p:to>
                                    </p:set>
                                    <p:anim calcmode="lin" valueType="num">
                                      <p:cBhvr additive="base">
                                        <p:cTn id="13" dur="500" fill="hold"/>
                                        <p:tgtEl>
                                          <p:spTgt spid="9011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01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0115">
                                            <p:txEl>
                                              <p:pRg st="5" end="5"/>
                                            </p:txEl>
                                          </p:spTgt>
                                        </p:tgtEl>
                                        <p:attrNameLst>
                                          <p:attrName>style.visibility</p:attrName>
                                        </p:attrNameLst>
                                      </p:cBhvr>
                                      <p:to>
                                        <p:strVal val="visible"/>
                                      </p:to>
                                    </p:set>
                                    <p:anim calcmode="lin" valueType="num">
                                      <p:cBhvr additive="base">
                                        <p:cTn id="19" dur="500" fill="hold"/>
                                        <p:tgtEl>
                                          <p:spTgt spid="90115">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01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bldLvl="2"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5" name="Text Box 3"/>
          <p:cNvSpPr txBox="1">
            <a:spLocks noChangeArrowheads="1"/>
          </p:cNvSpPr>
          <p:nvPr/>
        </p:nvSpPr>
        <p:spPr bwMode="auto">
          <a:xfrm>
            <a:off x="2909888" y="215900"/>
            <a:ext cx="3316287" cy="457200"/>
          </a:xfrm>
          <a:prstGeom prst="rect">
            <a:avLst/>
          </a:prstGeom>
          <a:noFill/>
          <a:ln w="9525">
            <a:noFill/>
            <a:miter lim="800000"/>
            <a:headEnd/>
            <a:tailEnd/>
          </a:ln>
          <a:effectLst/>
        </p:spPr>
        <p:txBody>
          <a:bodyPr wrap="none">
            <a:spAutoFit/>
          </a:bodyPr>
          <a:lstStyle/>
          <a:p>
            <a:pPr algn="ctr" eaLnBrk="1" hangingPunct="1"/>
            <a:r>
              <a:rPr lang="en-US" sz="2400">
                <a:solidFill>
                  <a:srgbClr val="FFFF00"/>
                </a:solidFill>
              </a:rPr>
              <a:t>What are Antibodies?</a:t>
            </a:r>
          </a:p>
        </p:txBody>
      </p:sp>
      <p:pic>
        <p:nvPicPr>
          <p:cNvPr id="745490" name="Picture 18"/>
          <p:cNvPicPr>
            <a:picLocks noChangeAspect="1" noChangeArrowheads="1"/>
          </p:cNvPicPr>
          <p:nvPr/>
        </p:nvPicPr>
        <p:blipFill>
          <a:blip r:embed="rId3" cstate="print"/>
          <a:srcRect/>
          <a:stretch>
            <a:fillRect/>
          </a:stretch>
        </p:blipFill>
        <p:spPr bwMode="auto">
          <a:xfrm>
            <a:off x="304800" y="2590800"/>
            <a:ext cx="3809999" cy="3809999"/>
          </a:xfrm>
          <a:prstGeom prst="rect">
            <a:avLst/>
          </a:prstGeom>
          <a:noFill/>
        </p:spPr>
      </p:pic>
      <p:sp>
        <p:nvSpPr>
          <p:cNvPr id="745491" name="Rectangle 19"/>
          <p:cNvSpPr>
            <a:spLocks noChangeArrowheads="1"/>
          </p:cNvSpPr>
          <p:nvPr/>
        </p:nvSpPr>
        <p:spPr bwMode="auto">
          <a:xfrm>
            <a:off x="0" y="885825"/>
            <a:ext cx="9144000" cy="1569660"/>
          </a:xfrm>
          <a:prstGeom prst="rect">
            <a:avLst/>
          </a:prstGeom>
          <a:noFill/>
          <a:ln w="25400">
            <a:noFill/>
            <a:miter lim="800000"/>
            <a:headEnd/>
            <a:tailEnd/>
          </a:ln>
          <a:effectLst/>
        </p:spPr>
        <p:txBody>
          <a:bodyPr>
            <a:spAutoFit/>
          </a:bodyPr>
          <a:lstStyle/>
          <a:p>
            <a:pPr algn="just"/>
            <a:r>
              <a:rPr lang="en-US" sz="2400" dirty="0"/>
              <a:t>Antibodies </a:t>
            </a:r>
            <a:r>
              <a:rPr lang="en-US" sz="2400" dirty="0" smtClean="0"/>
              <a:t>( </a:t>
            </a:r>
            <a:r>
              <a:rPr lang="en-US" sz="2400" dirty="0"/>
              <a:t>Immunoglobulin) are a type of glycoprotein produced by B lymphocytes. Antibodies bind antigen with a high degree of specificity and affinity. Antibodies recognize a variety of three-dimensional shapes (amino acids, lipids, carbohydrates, etc). </a:t>
            </a:r>
          </a:p>
        </p:txBody>
      </p:sp>
      <p:pic>
        <p:nvPicPr>
          <p:cNvPr id="5" name="Picture 4" descr="Antibody"/>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a:xfrm>
            <a:off x="4419600" y="2667000"/>
            <a:ext cx="4191000" cy="3962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noFill/>
        </p:spPr>
        <p:txBody>
          <a:bodyPr/>
          <a:lstStyle/>
          <a:p>
            <a:pPr algn="ctr"/>
            <a:r>
              <a:rPr lang="en-US" b="1" u="sng" dirty="0" smtClean="0">
                <a:solidFill>
                  <a:srgbClr val="FF0000"/>
                </a:solidFill>
                <a:latin typeface="Comic Sans MS" pitchFamily="66" charset="0"/>
              </a:rPr>
              <a:t>Antibodies</a:t>
            </a:r>
          </a:p>
        </p:txBody>
      </p:sp>
      <p:sp>
        <p:nvSpPr>
          <p:cNvPr id="123907" name="Rectangle 3"/>
          <p:cNvSpPr>
            <a:spLocks noGrp="1" noChangeArrowheads="1"/>
          </p:cNvSpPr>
          <p:nvPr>
            <p:ph idx="1"/>
          </p:nvPr>
        </p:nvSpPr>
        <p:spPr>
          <a:noFill/>
        </p:spPr>
        <p:txBody>
          <a:bodyPr/>
          <a:lstStyle/>
          <a:p>
            <a:pPr>
              <a:buFont typeface="Monotype Sorts" pitchFamily="2" charset="2"/>
              <a:buChar char="u"/>
            </a:pPr>
            <a:r>
              <a:rPr lang="en-US" b="1" dirty="0" smtClean="0">
                <a:latin typeface="Comic Sans MS" pitchFamily="66" charset="0"/>
              </a:rPr>
              <a:t>Valence of an antibody:  Number of antigen binding sites.   Most are bivalent.</a:t>
            </a:r>
          </a:p>
          <a:p>
            <a:pPr>
              <a:buFont typeface="Monotype Sorts" pitchFamily="2" charset="2"/>
              <a:buNone/>
            </a:pPr>
            <a:endParaRPr lang="en-US" b="1" dirty="0" smtClean="0">
              <a:latin typeface="Comic Sans MS" pitchFamily="66" charset="0"/>
            </a:endParaRPr>
          </a:p>
          <a:p>
            <a:pPr>
              <a:buFont typeface="Monotype Sorts" pitchFamily="2" charset="2"/>
              <a:buChar char="u"/>
            </a:pPr>
            <a:r>
              <a:rPr lang="en-US" b="1" dirty="0" smtClean="0">
                <a:latin typeface="Comic Sans MS" pitchFamily="66" charset="0"/>
              </a:rPr>
              <a:t>Belong to a group of serum proteins called </a:t>
            </a:r>
            <a:r>
              <a:rPr lang="en-US" b="1" dirty="0" err="1" smtClean="0">
                <a:latin typeface="Comic Sans MS" pitchFamily="66" charset="0"/>
              </a:rPr>
              <a:t>immunoglobulins</a:t>
            </a:r>
            <a:r>
              <a:rPr lang="en-US" b="1" dirty="0" smtClean="0">
                <a:latin typeface="Comic Sans MS" pitchFamily="66" charset="0"/>
              </a:rPr>
              <a:t> (</a:t>
            </a:r>
            <a:r>
              <a:rPr lang="en-US" b="1" dirty="0" err="1" smtClean="0">
                <a:latin typeface="Comic Sans MS" pitchFamily="66" charset="0"/>
              </a:rPr>
              <a:t>Igs</a:t>
            </a:r>
            <a:r>
              <a:rPr lang="en-US" b="1" dirty="0" smtClean="0">
                <a:latin typeface="Comic Sans MS" pitchFamily="66" charset="0"/>
              </a:rPr>
              <a:t>).</a:t>
            </a:r>
          </a:p>
        </p:txBody>
      </p:sp>
    </p:spTree>
    <p:extLst>
      <p:ext uri="{BB962C8B-B14F-4D97-AF65-F5344CB8AC3E}">
        <p14:creationId xmlns:p14="http://schemas.microsoft.com/office/powerpoint/2010/main" xmlns="" val="34440113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2080</TotalTime>
  <Words>8223</Words>
  <Application>Microsoft Office PowerPoint</Application>
  <PresentationFormat>On-screen Show (4:3)</PresentationFormat>
  <Paragraphs>859</Paragraphs>
  <Slides>229</Slides>
  <Notes>3</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229</vt:i4>
      </vt:variant>
    </vt:vector>
  </HeadingPairs>
  <TitlesOfParts>
    <vt:vector size="231" baseType="lpstr">
      <vt:lpstr>Module</vt:lpstr>
      <vt:lpstr>Microsoft Word Picture</vt:lpstr>
      <vt:lpstr>DISEASE</vt:lpstr>
      <vt:lpstr>SOME IMPORTANT TERMS TO REMEMBER</vt:lpstr>
      <vt:lpstr>SOME IMPORTANT TERMS TO REMEMBER</vt:lpstr>
      <vt:lpstr>SOME IMPORTANT TERMS TO REMEMBER</vt:lpstr>
      <vt:lpstr>DISEASE</vt:lpstr>
      <vt:lpstr>HEALTH</vt:lpstr>
      <vt:lpstr>Slide 7</vt:lpstr>
      <vt:lpstr>Types of Diseases</vt:lpstr>
      <vt:lpstr>Acquired diseases</vt:lpstr>
      <vt:lpstr>Slide 10</vt:lpstr>
      <vt:lpstr>Slide 11</vt:lpstr>
      <vt:lpstr>Slide 12</vt:lpstr>
      <vt:lpstr>A) Infectious</vt:lpstr>
      <vt:lpstr>B) Non-infectious</vt:lpstr>
      <vt:lpstr>1.Bacterial Diseases</vt:lpstr>
      <vt:lpstr> Typhoid (Mary Mallon nick named Typhoid Mary)</vt:lpstr>
      <vt:lpstr>Typhoid</vt:lpstr>
      <vt:lpstr>3. Cholera  </vt:lpstr>
      <vt:lpstr>Cholera </vt:lpstr>
      <vt:lpstr>Pneumonia</vt:lpstr>
      <vt:lpstr>Other Bacterial Diseases</vt:lpstr>
      <vt:lpstr>Tuberculosis</vt:lpstr>
      <vt:lpstr>Tuberculosis</vt:lpstr>
      <vt:lpstr>Diphtheria</vt:lpstr>
      <vt:lpstr>Diphtheria</vt:lpstr>
      <vt:lpstr>Diphtheria</vt:lpstr>
      <vt:lpstr>Diphtheria cont.</vt:lpstr>
      <vt:lpstr>Leprosy </vt:lpstr>
      <vt:lpstr>Viruses  cause diseases</vt:lpstr>
      <vt:lpstr>Chicken pox</vt:lpstr>
      <vt:lpstr>Chicken pox</vt:lpstr>
      <vt:lpstr>Hepatitis</vt:lpstr>
      <vt:lpstr>Influenza </vt:lpstr>
      <vt:lpstr>Influenza</vt:lpstr>
      <vt:lpstr>Dengue or Break bone Fever </vt:lpstr>
      <vt:lpstr>Slide 36</vt:lpstr>
      <vt:lpstr>Dengue </vt:lpstr>
      <vt:lpstr>Dengue</vt:lpstr>
      <vt:lpstr>Dengue</vt:lpstr>
      <vt:lpstr>Slide 40</vt:lpstr>
      <vt:lpstr>Slide 41</vt:lpstr>
      <vt:lpstr>Slide 42</vt:lpstr>
      <vt:lpstr>Slide 43</vt:lpstr>
      <vt:lpstr>Slide 44</vt:lpstr>
      <vt:lpstr>Slide 45</vt:lpstr>
      <vt:lpstr>Protozoal disease</vt:lpstr>
      <vt:lpstr> Malaria</vt:lpstr>
      <vt:lpstr>Malaria</vt:lpstr>
      <vt:lpstr>Slide 49</vt:lpstr>
      <vt:lpstr>Slide 50</vt:lpstr>
      <vt:lpstr>Slide 51</vt:lpstr>
      <vt:lpstr>Slide 52</vt:lpstr>
      <vt:lpstr>P. vivax </vt:lpstr>
      <vt:lpstr>P. malariae </vt:lpstr>
      <vt:lpstr>P. ovale </vt:lpstr>
      <vt:lpstr>P. falaciparum </vt:lpstr>
      <vt:lpstr>Malaria cont.</vt:lpstr>
      <vt:lpstr>Amoebiasis, Amoebic Dysentry</vt:lpstr>
      <vt:lpstr>Helminthic</vt:lpstr>
      <vt:lpstr>Slide 60</vt:lpstr>
      <vt:lpstr>Slide 61</vt:lpstr>
      <vt:lpstr>Slide 62</vt:lpstr>
      <vt:lpstr>Slide 63</vt:lpstr>
      <vt:lpstr>Slide 64</vt:lpstr>
      <vt:lpstr>Elephantiasis or filariasis</vt:lpstr>
      <vt:lpstr>Slide 66</vt:lpstr>
      <vt:lpstr>Slide 67</vt:lpstr>
      <vt:lpstr>Slide 68</vt:lpstr>
      <vt:lpstr>Slide 69</vt:lpstr>
      <vt:lpstr>Fungal disease</vt:lpstr>
      <vt:lpstr>Slide 71</vt:lpstr>
      <vt:lpstr>Slide 72</vt:lpstr>
      <vt:lpstr>Prevention of disease</vt:lpstr>
      <vt:lpstr>Prevention cont.</vt:lpstr>
      <vt:lpstr>Slide 75</vt:lpstr>
      <vt:lpstr>Slide 76</vt:lpstr>
      <vt:lpstr>Slide 77</vt:lpstr>
      <vt:lpstr>Slide 78</vt:lpstr>
      <vt:lpstr>IMMUNE SYSTEM</vt:lpstr>
      <vt:lpstr>Slide 80</vt:lpstr>
      <vt:lpstr>Slide 81</vt:lpstr>
      <vt:lpstr>Slide 82</vt:lpstr>
      <vt:lpstr>Immunity </vt:lpstr>
      <vt:lpstr>Slide 84</vt:lpstr>
      <vt:lpstr>Slide 85</vt:lpstr>
      <vt:lpstr>Innate Immunity</vt:lpstr>
      <vt:lpstr>Slide 87</vt:lpstr>
      <vt:lpstr>Innate immunity cont.</vt:lpstr>
      <vt:lpstr>Slide 89</vt:lpstr>
      <vt:lpstr>Acquired or Adaptive Immunity</vt:lpstr>
      <vt:lpstr>ANTIBODY</vt:lpstr>
      <vt:lpstr>Slide 92</vt:lpstr>
      <vt:lpstr>Slide 93</vt:lpstr>
      <vt:lpstr>Slide 94</vt:lpstr>
      <vt:lpstr>Types of Adaptive immunity Response</vt:lpstr>
      <vt:lpstr>Slide 96</vt:lpstr>
      <vt:lpstr>Antibodies</vt:lpstr>
      <vt:lpstr>Slide 98</vt:lpstr>
      <vt:lpstr>Antibodies</vt:lpstr>
      <vt:lpstr>Slide 100</vt:lpstr>
      <vt:lpstr>Slide 101</vt:lpstr>
      <vt:lpstr>Antibodies or Immunoglobulins</vt:lpstr>
      <vt:lpstr>Immunoglobulins</vt:lpstr>
      <vt:lpstr>Slide 104</vt:lpstr>
      <vt:lpstr>Antibody Structure</vt:lpstr>
      <vt:lpstr>ANTIBODY STRUCTURE</vt:lpstr>
      <vt:lpstr>Variable (V) and Constant (C) Regions</vt:lpstr>
      <vt:lpstr>Slide 108</vt:lpstr>
      <vt:lpstr>Immunoglobulin Classes</vt:lpstr>
      <vt:lpstr>Antibody Classes And Biological Activities</vt:lpstr>
      <vt:lpstr>Immunoglobulin Classes</vt:lpstr>
      <vt:lpstr>Antibody Classes And Biological Activities</vt:lpstr>
      <vt:lpstr>Slide 113</vt:lpstr>
      <vt:lpstr>Immunoglobulin Classes</vt:lpstr>
      <vt:lpstr>Antibody Classes And Biological Activities</vt:lpstr>
      <vt:lpstr>Immunoglobulin Classes</vt:lpstr>
      <vt:lpstr>Antibody Classes And Biological Activities</vt:lpstr>
      <vt:lpstr>Immunoglobulin Classes</vt:lpstr>
      <vt:lpstr>Antibody Classes And Biological Activities</vt:lpstr>
      <vt:lpstr>B-lymphocytes</vt:lpstr>
      <vt:lpstr>T- LYMPHOCYTES</vt:lpstr>
      <vt:lpstr>Grafting </vt:lpstr>
      <vt:lpstr>ACTIVE IMMUNITY</vt:lpstr>
      <vt:lpstr>Slide 124</vt:lpstr>
      <vt:lpstr>Passive immunity</vt:lpstr>
      <vt:lpstr>Difference between Active and Passive Immunity.</vt:lpstr>
      <vt:lpstr>Slide 127</vt:lpstr>
      <vt:lpstr>Immune deficiency disease</vt:lpstr>
      <vt:lpstr>CONT.</vt:lpstr>
      <vt:lpstr>AUTOIMMUNITY</vt:lpstr>
      <vt:lpstr>Lymphoid organs</vt:lpstr>
      <vt:lpstr>Slide 132</vt:lpstr>
      <vt:lpstr>Secondary lymphoid organs</vt:lpstr>
      <vt:lpstr>Slide 134</vt:lpstr>
      <vt:lpstr>Spleen</vt:lpstr>
      <vt:lpstr>Slide 136</vt:lpstr>
      <vt:lpstr>TETRAVALENT</vt:lpstr>
      <vt:lpstr>Slide 138</vt:lpstr>
      <vt:lpstr>Slide 139</vt:lpstr>
      <vt:lpstr>Slide 140</vt:lpstr>
      <vt:lpstr>Slide 141</vt:lpstr>
      <vt:lpstr>Slide 142</vt:lpstr>
      <vt:lpstr>Is HIV and AIDS the same thing?</vt:lpstr>
      <vt:lpstr>Slide 144</vt:lpstr>
      <vt:lpstr>Slide 145</vt:lpstr>
      <vt:lpstr>Slide 146</vt:lpstr>
      <vt:lpstr>Slide 147</vt:lpstr>
      <vt:lpstr>HIV</vt:lpstr>
      <vt:lpstr>Slide 149</vt:lpstr>
      <vt:lpstr>HISTORY</vt:lpstr>
      <vt:lpstr>AIDS</vt:lpstr>
      <vt:lpstr>Slide 152</vt:lpstr>
      <vt:lpstr>Slide 153</vt:lpstr>
      <vt:lpstr>Slide 154</vt:lpstr>
      <vt:lpstr>DIFFERENCE BETWEEN AIDS &amp; HIV</vt:lpstr>
      <vt:lpstr>AIDS</vt:lpstr>
      <vt:lpstr>Four Stages of HIV</vt:lpstr>
      <vt:lpstr>Stage 1 - Primary</vt:lpstr>
      <vt:lpstr>Stage 2 - Asymptomatic</vt:lpstr>
      <vt:lpstr>Stage 3 - Symptomatic</vt:lpstr>
      <vt:lpstr>Stage 4 - HIV  AIDS</vt:lpstr>
      <vt:lpstr>Modes of HIV/AIDS Transmission</vt:lpstr>
      <vt:lpstr>Slide 163</vt:lpstr>
      <vt:lpstr>Testing Options for HIV</vt:lpstr>
      <vt:lpstr>Blood Detection Tests</vt:lpstr>
      <vt:lpstr>Slide 166</vt:lpstr>
      <vt:lpstr>Slide 167</vt:lpstr>
      <vt:lpstr>ELISA</vt:lpstr>
      <vt:lpstr>Counseling </vt:lpstr>
      <vt:lpstr>Antiretroviral Drugs</vt:lpstr>
      <vt:lpstr>Four ways to protect yourself?</vt:lpstr>
      <vt:lpstr>Abstinence</vt:lpstr>
      <vt:lpstr>Monogamous relationship</vt:lpstr>
      <vt:lpstr>Protected Sex</vt:lpstr>
      <vt:lpstr>Sterile Needles</vt:lpstr>
      <vt:lpstr>Needle Exchange Program</vt:lpstr>
      <vt:lpstr>Slide 177</vt:lpstr>
      <vt:lpstr>CANCER</vt:lpstr>
      <vt:lpstr>Slide 179</vt:lpstr>
      <vt:lpstr>Slide 180</vt:lpstr>
      <vt:lpstr>Slide 181</vt:lpstr>
      <vt:lpstr>Cont.</vt:lpstr>
      <vt:lpstr>Types of Tumour</vt:lpstr>
      <vt:lpstr>Types of cancer</vt:lpstr>
      <vt:lpstr>Slide 185</vt:lpstr>
      <vt:lpstr>Slide 186</vt:lpstr>
      <vt:lpstr>Slide 187</vt:lpstr>
      <vt:lpstr>Slide 188</vt:lpstr>
      <vt:lpstr>Causes of cancer :</vt:lpstr>
      <vt:lpstr>Slide 190</vt:lpstr>
      <vt:lpstr>Cancer detection and diagnosis</vt:lpstr>
      <vt:lpstr>Treatment of cancer</vt:lpstr>
      <vt:lpstr>Slide 193</vt:lpstr>
      <vt:lpstr>Slide 194</vt:lpstr>
      <vt:lpstr>DRUGS AND ALCOHOL ABUSE</vt:lpstr>
      <vt:lpstr>Common feature of drugs</vt:lpstr>
      <vt:lpstr>Slide 197</vt:lpstr>
      <vt:lpstr>Slide 198</vt:lpstr>
      <vt:lpstr>Slide 199</vt:lpstr>
      <vt:lpstr>Slide 200</vt:lpstr>
      <vt:lpstr>Slide 201</vt:lpstr>
      <vt:lpstr>Classification of drug</vt:lpstr>
      <vt:lpstr>Slide 203</vt:lpstr>
      <vt:lpstr>OPIOIDS </vt:lpstr>
      <vt:lpstr>Slide 205</vt:lpstr>
      <vt:lpstr>Slide 206</vt:lpstr>
      <vt:lpstr>Slide 207</vt:lpstr>
      <vt:lpstr>Slide 208</vt:lpstr>
      <vt:lpstr>Slide 209</vt:lpstr>
      <vt:lpstr>Slide 210</vt:lpstr>
      <vt:lpstr>Cannabinoids</vt:lpstr>
      <vt:lpstr>Slide 212</vt:lpstr>
      <vt:lpstr>Slide 213</vt:lpstr>
      <vt:lpstr>Slide 214</vt:lpstr>
      <vt:lpstr>CANNABIS PLANT</vt:lpstr>
      <vt:lpstr>Coca alkaloid or cocaine</vt:lpstr>
      <vt:lpstr>Slide 217</vt:lpstr>
      <vt:lpstr>DRUGS</vt:lpstr>
      <vt:lpstr>Adolescence and Drug/Alcohol Abuse</vt:lpstr>
      <vt:lpstr>DIFFERENT TYPES OF WINE</vt:lpstr>
      <vt:lpstr>EFFECTS OF ALCOHOLISM</vt:lpstr>
      <vt:lpstr>FEMALE</vt:lpstr>
      <vt:lpstr>MALE</vt:lpstr>
      <vt:lpstr>CAUSES OF ADDICTION</vt:lpstr>
      <vt:lpstr>Prevention and Control</vt:lpstr>
      <vt:lpstr>De-addiction </vt:lpstr>
      <vt:lpstr>Act </vt:lpstr>
      <vt:lpstr>Slide 228</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DISEASE</dc:title>
  <dc:creator>ssgj</dc:creator>
  <cp:lastModifiedBy>ssgj</cp:lastModifiedBy>
  <cp:revision>45</cp:revision>
  <dcterms:created xsi:type="dcterms:W3CDTF">2015-08-16T14:28:04Z</dcterms:created>
  <dcterms:modified xsi:type="dcterms:W3CDTF">2020-10-28T06:19:17Z</dcterms:modified>
</cp:coreProperties>
</file>